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693400" cy="7562850"/>
  <p:notesSz cx="10693400" cy="7562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330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2330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330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330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4" y="0"/>
            <a:ext cx="10690478" cy="7560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6500" y="633073"/>
            <a:ext cx="5146040" cy="688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330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750" y="3343599"/>
            <a:ext cx="6073140" cy="255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2330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3.xml"/><Relationship Id="rId26" Type="http://schemas.openxmlformats.org/officeDocument/2006/relationships/slide" Target="slide25.xml"/><Relationship Id="rId3" Type="http://schemas.openxmlformats.org/officeDocument/2006/relationships/image" Target="../media/image3.jpg"/><Relationship Id="rId21" Type="http://schemas.openxmlformats.org/officeDocument/2006/relationships/image" Target="../media/image5.jpg"/><Relationship Id="rId34" Type="http://schemas.openxmlformats.org/officeDocument/2006/relationships/image" Target="../media/image10.jpg"/><Relationship Id="rId7" Type="http://schemas.openxmlformats.org/officeDocument/2006/relationships/slide" Target="slide18.xm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image" Target="../media/image7.jpg"/><Relationship Id="rId33" Type="http://schemas.openxmlformats.org/officeDocument/2006/relationships/slide" Target="slide14.xml"/><Relationship Id="rId2" Type="http://schemas.openxmlformats.org/officeDocument/2006/relationships/image" Target="../media/image2.jpg"/><Relationship Id="rId16" Type="http://schemas.openxmlformats.org/officeDocument/2006/relationships/slide" Target="slide10.xml"/><Relationship Id="rId20" Type="http://schemas.openxmlformats.org/officeDocument/2006/relationships/slide" Target="slide20.xml"/><Relationship Id="rId29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6.xml"/><Relationship Id="rId24" Type="http://schemas.openxmlformats.org/officeDocument/2006/relationships/slide" Target="slide24.xml"/><Relationship Id="rId32" Type="http://schemas.openxmlformats.org/officeDocument/2006/relationships/slide" Target="slide15.xml"/><Relationship Id="rId5" Type="http://schemas.openxmlformats.org/officeDocument/2006/relationships/slide" Target="slide16.xml"/><Relationship Id="rId15" Type="http://schemas.openxmlformats.org/officeDocument/2006/relationships/slide" Target="slide9.xml"/><Relationship Id="rId23" Type="http://schemas.openxmlformats.org/officeDocument/2006/relationships/image" Target="../media/image6.jpg"/><Relationship Id="rId28" Type="http://schemas.openxmlformats.org/officeDocument/2006/relationships/slide" Target="slide26.xml"/><Relationship Id="rId10" Type="http://schemas.openxmlformats.org/officeDocument/2006/relationships/slide" Target="slide5.xml"/><Relationship Id="rId19" Type="http://schemas.openxmlformats.org/officeDocument/2006/relationships/image" Target="../media/image4.jpg"/><Relationship Id="rId31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11.xml"/><Relationship Id="rId22" Type="http://schemas.openxmlformats.org/officeDocument/2006/relationships/slide" Target="slide22.xml"/><Relationship Id="rId27" Type="http://schemas.openxmlformats.org/officeDocument/2006/relationships/image" Target="../media/image8.jpg"/><Relationship Id="rId30" Type="http://schemas.openxmlformats.org/officeDocument/2006/relationships/slide" Target="slide23.xml"/><Relationship Id="rId35" Type="http://schemas.openxmlformats.org/officeDocument/2006/relationships/slide" Target="slide21.xml"/><Relationship Id="rId8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5.jp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5158" y="0"/>
            <a:ext cx="3093085" cy="7435215"/>
          </a:xfrm>
          <a:custGeom>
            <a:avLst/>
            <a:gdLst/>
            <a:ahLst/>
            <a:cxnLst/>
            <a:rect l="l" t="t" r="r" b="b"/>
            <a:pathLst>
              <a:path w="3093084" h="7435215">
                <a:moveTo>
                  <a:pt x="0" y="7434897"/>
                </a:moveTo>
                <a:lnTo>
                  <a:pt x="3092602" y="7434897"/>
                </a:lnTo>
                <a:lnTo>
                  <a:pt x="3092602" y="0"/>
                </a:lnTo>
                <a:lnTo>
                  <a:pt x="0" y="0"/>
                </a:lnTo>
                <a:lnTo>
                  <a:pt x="0" y="7434897"/>
                </a:lnTo>
                <a:close/>
              </a:path>
            </a:pathLst>
          </a:custGeom>
          <a:solidFill>
            <a:srgbClr val="A5A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29" y="0"/>
            <a:ext cx="10683875" cy="7560309"/>
          </a:xfrm>
          <a:custGeom>
            <a:avLst/>
            <a:gdLst/>
            <a:ahLst/>
            <a:cxnLst/>
            <a:rect l="l" t="t" r="r" b="b"/>
            <a:pathLst>
              <a:path w="10683875" h="7560309">
                <a:moveTo>
                  <a:pt x="0" y="0"/>
                </a:moveTo>
                <a:lnTo>
                  <a:pt x="10683532" y="0"/>
                </a:lnTo>
                <a:lnTo>
                  <a:pt x="10683532" y="7560005"/>
                </a:lnTo>
                <a:lnTo>
                  <a:pt x="0" y="7560005"/>
                </a:lnTo>
                <a:lnTo>
                  <a:pt x="0" y="0"/>
                </a:lnTo>
              </a:path>
            </a:pathLst>
          </a:custGeom>
          <a:ln w="3175">
            <a:solidFill>
              <a:srgbClr val="212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7459" y="0"/>
            <a:ext cx="3342686" cy="7555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9" y="0"/>
            <a:ext cx="7591425" cy="7435215"/>
          </a:xfrm>
          <a:custGeom>
            <a:avLst/>
            <a:gdLst/>
            <a:ahLst/>
            <a:cxnLst/>
            <a:rect l="l" t="t" r="r" b="b"/>
            <a:pathLst>
              <a:path w="7591425" h="7435215">
                <a:moveTo>
                  <a:pt x="0" y="7434897"/>
                </a:moveTo>
                <a:lnTo>
                  <a:pt x="7590929" y="7434897"/>
                </a:lnTo>
                <a:lnTo>
                  <a:pt x="7590929" y="0"/>
                </a:lnTo>
                <a:lnTo>
                  <a:pt x="0" y="0"/>
                </a:lnTo>
                <a:lnTo>
                  <a:pt x="0" y="7434897"/>
                </a:lnTo>
                <a:close/>
              </a:path>
            </a:pathLst>
          </a:custGeom>
          <a:solidFill>
            <a:srgbClr val="212D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9" y="7434897"/>
            <a:ext cx="10687685" cy="125730"/>
          </a:xfrm>
          <a:custGeom>
            <a:avLst/>
            <a:gdLst/>
            <a:ahLst/>
            <a:cxnLst/>
            <a:rect l="l" t="t" r="r" b="b"/>
            <a:pathLst>
              <a:path w="10687685" h="125729">
                <a:moveTo>
                  <a:pt x="10687443" y="125107"/>
                </a:moveTo>
                <a:lnTo>
                  <a:pt x="10687443" y="0"/>
                </a:lnTo>
                <a:lnTo>
                  <a:pt x="0" y="0"/>
                </a:lnTo>
                <a:lnTo>
                  <a:pt x="0" y="125107"/>
                </a:lnTo>
                <a:lnTo>
                  <a:pt x="10687443" y="125107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200" y="512318"/>
            <a:ext cx="4241800" cy="10852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4020"/>
              </a:lnSpc>
              <a:spcBef>
                <a:spcPts val="484"/>
              </a:spcBef>
            </a:pPr>
            <a:r>
              <a:rPr sz="3600" b="0" dirty="0">
                <a:solidFill>
                  <a:srgbClr val="E87716"/>
                </a:solidFill>
                <a:latin typeface="Arial"/>
                <a:cs typeface="Arial"/>
              </a:rPr>
              <a:t>ORGANIGRAMMA  FUNZIONIGRAMMA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9255" y="1252283"/>
            <a:ext cx="150820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a. s.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it-IT" sz="1800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it-IT" sz="1800" spc="-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48912" y="626286"/>
            <a:ext cx="562870" cy="605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3495" y="2464295"/>
            <a:ext cx="0" cy="4006850"/>
          </a:xfrm>
          <a:custGeom>
            <a:avLst/>
            <a:gdLst/>
            <a:ahLst/>
            <a:cxnLst/>
            <a:rect l="l" t="t" r="r" b="b"/>
            <a:pathLst>
              <a:path h="4006850">
                <a:moveTo>
                  <a:pt x="0" y="0"/>
                </a:moveTo>
                <a:lnTo>
                  <a:pt x="0" y="40064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1371" y="3001073"/>
            <a:ext cx="4986655" cy="0"/>
          </a:xfrm>
          <a:custGeom>
            <a:avLst/>
            <a:gdLst/>
            <a:ahLst/>
            <a:cxnLst/>
            <a:rect l="l" t="t" r="r" b="b"/>
            <a:pathLst>
              <a:path w="4986655">
                <a:moveTo>
                  <a:pt x="0" y="0"/>
                </a:moveTo>
                <a:lnTo>
                  <a:pt x="498615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9659" y="3127895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0"/>
                </a:moveTo>
                <a:lnTo>
                  <a:pt x="0" y="9146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529" y="282770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4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7"/>
                </a:lnTo>
                <a:lnTo>
                  <a:pt x="54971" y="50927"/>
                </a:lnTo>
                <a:lnTo>
                  <a:pt x="25645" y="86042"/>
                </a:lnTo>
                <a:lnTo>
                  <a:pt x="6714" y="127417"/>
                </a:lnTo>
                <a:lnTo>
                  <a:pt x="0" y="173367"/>
                </a:lnTo>
                <a:lnTo>
                  <a:pt x="6714" y="219323"/>
                </a:lnTo>
                <a:lnTo>
                  <a:pt x="25645" y="260702"/>
                </a:lnTo>
                <a:lnTo>
                  <a:pt x="54971" y="295819"/>
                </a:lnTo>
                <a:lnTo>
                  <a:pt x="92875" y="322989"/>
                </a:lnTo>
                <a:lnTo>
                  <a:pt x="137536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7" y="340527"/>
                </a:lnTo>
                <a:lnTo>
                  <a:pt x="1688626" y="322989"/>
                </a:lnTo>
                <a:lnTo>
                  <a:pt x="1726526" y="295819"/>
                </a:lnTo>
                <a:lnTo>
                  <a:pt x="1755850" y="260702"/>
                </a:lnTo>
                <a:lnTo>
                  <a:pt x="1774778" y="219323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50" y="86042"/>
                </a:lnTo>
                <a:lnTo>
                  <a:pt x="1726526" y="50927"/>
                </a:lnTo>
                <a:lnTo>
                  <a:pt x="1688626" y="23757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E59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hlinkClick r:id="rId4" action="ppaction://hlinksldjump"/>
          </p:cNvPr>
          <p:cNvSpPr/>
          <p:nvPr/>
        </p:nvSpPr>
        <p:spPr>
          <a:xfrm>
            <a:off x="376529" y="282770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4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7"/>
                </a:lnTo>
                <a:lnTo>
                  <a:pt x="1726526" y="50926"/>
                </a:lnTo>
                <a:lnTo>
                  <a:pt x="1755850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23"/>
                </a:lnTo>
                <a:lnTo>
                  <a:pt x="1755850" y="260702"/>
                </a:lnTo>
                <a:lnTo>
                  <a:pt x="1726526" y="295819"/>
                </a:lnTo>
                <a:lnTo>
                  <a:pt x="1688626" y="322989"/>
                </a:lnTo>
                <a:lnTo>
                  <a:pt x="1643967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6" y="340527"/>
                </a:lnTo>
                <a:lnTo>
                  <a:pt x="92875" y="322989"/>
                </a:lnTo>
                <a:lnTo>
                  <a:pt x="54971" y="295819"/>
                </a:lnTo>
                <a:lnTo>
                  <a:pt x="25645" y="260702"/>
                </a:lnTo>
                <a:lnTo>
                  <a:pt x="6714" y="219323"/>
                </a:lnTo>
                <a:lnTo>
                  <a:pt x="0" y="173367"/>
                </a:lnTo>
                <a:lnTo>
                  <a:pt x="6714" y="127417"/>
                </a:lnTo>
                <a:lnTo>
                  <a:pt x="25645" y="86042"/>
                </a:lnTo>
                <a:lnTo>
                  <a:pt x="54971" y="50927"/>
                </a:lnTo>
                <a:lnTo>
                  <a:pt x="92875" y="23757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E877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6742" y="2881642"/>
            <a:ext cx="92456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1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DSGA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810"/>
              </a:lnSpc>
            </a:pPr>
            <a:r>
              <a:rPr sz="700" dirty="0">
                <a:solidFill>
                  <a:srgbClr val="212D38"/>
                </a:solidFill>
                <a:latin typeface="Arial"/>
                <a:cs typeface="Arial"/>
              </a:rPr>
              <a:t>Dott.ssa </a:t>
            </a:r>
            <a:r>
              <a:rPr sz="700" spc="-5" dirty="0">
                <a:solidFill>
                  <a:srgbClr val="212D38"/>
                </a:solidFill>
                <a:latin typeface="Arial"/>
                <a:cs typeface="Arial"/>
              </a:rPr>
              <a:t>Cinzia</a:t>
            </a:r>
            <a:r>
              <a:rPr sz="700" spc="-3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12D38"/>
                </a:solidFill>
                <a:latin typeface="Arial"/>
                <a:cs typeface="Arial"/>
              </a:rPr>
              <a:t>Cocola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6529" y="335311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594370" y="0"/>
                </a:moveTo>
                <a:lnTo>
                  <a:pt x="187134" y="0"/>
                </a:lnTo>
                <a:lnTo>
                  <a:pt x="137536" y="6221"/>
                </a:lnTo>
                <a:lnTo>
                  <a:pt x="92875" y="23761"/>
                </a:lnTo>
                <a:lnTo>
                  <a:pt x="54971" y="50933"/>
                </a:lnTo>
                <a:lnTo>
                  <a:pt x="25645" y="86051"/>
                </a:lnTo>
                <a:lnTo>
                  <a:pt x="6714" y="127429"/>
                </a:lnTo>
                <a:lnTo>
                  <a:pt x="0" y="173393"/>
                </a:lnTo>
                <a:lnTo>
                  <a:pt x="6714" y="219343"/>
                </a:lnTo>
                <a:lnTo>
                  <a:pt x="25645" y="260718"/>
                </a:lnTo>
                <a:lnTo>
                  <a:pt x="54971" y="295833"/>
                </a:lnTo>
                <a:lnTo>
                  <a:pt x="92875" y="323002"/>
                </a:lnTo>
                <a:lnTo>
                  <a:pt x="137536" y="340540"/>
                </a:lnTo>
                <a:lnTo>
                  <a:pt x="187134" y="346760"/>
                </a:lnTo>
                <a:lnTo>
                  <a:pt x="1594370" y="346760"/>
                </a:lnTo>
                <a:lnTo>
                  <a:pt x="1643967" y="340540"/>
                </a:lnTo>
                <a:lnTo>
                  <a:pt x="1688626" y="323002"/>
                </a:lnTo>
                <a:lnTo>
                  <a:pt x="1726526" y="295833"/>
                </a:lnTo>
                <a:lnTo>
                  <a:pt x="1755850" y="260718"/>
                </a:lnTo>
                <a:lnTo>
                  <a:pt x="1774778" y="219343"/>
                </a:lnTo>
                <a:lnTo>
                  <a:pt x="1781492" y="173380"/>
                </a:lnTo>
                <a:lnTo>
                  <a:pt x="1774778" y="127429"/>
                </a:lnTo>
                <a:lnTo>
                  <a:pt x="1755850" y="86051"/>
                </a:lnTo>
                <a:lnTo>
                  <a:pt x="1726526" y="50933"/>
                </a:lnTo>
                <a:lnTo>
                  <a:pt x="1688626" y="23761"/>
                </a:lnTo>
                <a:lnTo>
                  <a:pt x="1643967" y="6221"/>
                </a:lnTo>
                <a:lnTo>
                  <a:pt x="1594370" y="0"/>
                </a:lnTo>
                <a:close/>
              </a:path>
            </a:pathLst>
          </a:custGeom>
          <a:solidFill>
            <a:srgbClr val="9E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hlinkClick r:id="rId5" action="ppaction://hlinksldjump"/>
          </p:cNvPr>
          <p:cNvSpPr/>
          <p:nvPr/>
        </p:nvSpPr>
        <p:spPr>
          <a:xfrm>
            <a:off x="376529" y="335311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87134" y="0"/>
                </a:moveTo>
                <a:lnTo>
                  <a:pt x="1594370" y="0"/>
                </a:lnTo>
                <a:lnTo>
                  <a:pt x="1643967" y="6221"/>
                </a:lnTo>
                <a:lnTo>
                  <a:pt x="1688626" y="23761"/>
                </a:lnTo>
                <a:lnTo>
                  <a:pt x="1726526" y="50933"/>
                </a:lnTo>
                <a:lnTo>
                  <a:pt x="1755850" y="86051"/>
                </a:lnTo>
                <a:lnTo>
                  <a:pt x="1774778" y="127429"/>
                </a:lnTo>
                <a:lnTo>
                  <a:pt x="1781492" y="173380"/>
                </a:lnTo>
                <a:lnTo>
                  <a:pt x="1774778" y="219343"/>
                </a:lnTo>
                <a:lnTo>
                  <a:pt x="1755850" y="260718"/>
                </a:lnTo>
                <a:lnTo>
                  <a:pt x="1726526" y="295833"/>
                </a:lnTo>
                <a:lnTo>
                  <a:pt x="1688626" y="323002"/>
                </a:lnTo>
                <a:lnTo>
                  <a:pt x="1643967" y="340540"/>
                </a:lnTo>
                <a:lnTo>
                  <a:pt x="1594370" y="346760"/>
                </a:lnTo>
                <a:lnTo>
                  <a:pt x="187134" y="346760"/>
                </a:lnTo>
                <a:lnTo>
                  <a:pt x="137536" y="340540"/>
                </a:lnTo>
                <a:lnTo>
                  <a:pt x="92875" y="323002"/>
                </a:lnTo>
                <a:lnTo>
                  <a:pt x="54971" y="295833"/>
                </a:lnTo>
                <a:lnTo>
                  <a:pt x="25645" y="260718"/>
                </a:lnTo>
                <a:lnTo>
                  <a:pt x="6714" y="219343"/>
                </a:lnTo>
                <a:lnTo>
                  <a:pt x="0" y="173393"/>
                </a:lnTo>
                <a:lnTo>
                  <a:pt x="6714" y="127429"/>
                </a:lnTo>
                <a:lnTo>
                  <a:pt x="25645" y="86051"/>
                </a:lnTo>
                <a:lnTo>
                  <a:pt x="54971" y="50933"/>
                </a:lnTo>
                <a:lnTo>
                  <a:pt x="92875" y="23761"/>
                </a:lnTo>
                <a:lnTo>
                  <a:pt x="137536" y="6221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9EB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1715" y="3452786"/>
            <a:ext cx="12947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ASSISTENTI</a:t>
            </a:r>
            <a:r>
              <a:rPr sz="700" b="1" spc="-8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12D38"/>
                </a:solidFill>
                <a:latin typeface="Arial"/>
                <a:cs typeface="Arial"/>
              </a:rPr>
              <a:t>AMMINISTRATIVI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6529" y="3886999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7"/>
                </a:lnTo>
                <a:lnTo>
                  <a:pt x="54971" y="50927"/>
                </a:lnTo>
                <a:lnTo>
                  <a:pt x="25645" y="86042"/>
                </a:lnTo>
                <a:lnTo>
                  <a:pt x="6714" y="127417"/>
                </a:lnTo>
                <a:lnTo>
                  <a:pt x="0" y="173380"/>
                </a:lnTo>
                <a:lnTo>
                  <a:pt x="6714" y="219330"/>
                </a:lnTo>
                <a:lnTo>
                  <a:pt x="25645" y="260706"/>
                </a:lnTo>
                <a:lnTo>
                  <a:pt x="54971" y="295821"/>
                </a:lnTo>
                <a:lnTo>
                  <a:pt x="92875" y="322990"/>
                </a:lnTo>
                <a:lnTo>
                  <a:pt x="137536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7" y="340527"/>
                </a:lnTo>
                <a:lnTo>
                  <a:pt x="1688626" y="322990"/>
                </a:lnTo>
                <a:lnTo>
                  <a:pt x="1726526" y="295821"/>
                </a:lnTo>
                <a:lnTo>
                  <a:pt x="1755850" y="260706"/>
                </a:lnTo>
                <a:lnTo>
                  <a:pt x="1774778" y="219330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50" y="86042"/>
                </a:lnTo>
                <a:lnTo>
                  <a:pt x="1726526" y="50927"/>
                </a:lnTo>
                <a:lnTo>
                  <a:pt x="1688626" y="23757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9E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hlinkClick r:id="rId6" action="ppaction://hlinksldjump"/>
          </p:cNvPr>
          <p:cNvSpPr/>
          <p:nvPr/>
        </p:nvSpPr>
        <p:spPr>
          <a:xfrm>
            <a:off x="376529" y="3886999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7"/>
                </a:lnTo>
                <a:lnTo>
                  <a:pt x="1726526" y="50926"/>
                </a:lnTo>
                <a:lnTo>
                  <a:pt x="1755850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30"/>
                </a:lnTo>
                <a:lnTo>
                  <a:pt x="1755850" y="260706"/>
                </a:lnTo>
                <a:lnTo>
                  <a:pt x="1726526" y="295821"/>
                </a:lnTo>
                <a:lnTo>
                  <a:pt x="1688626" y="322990"/>
                </a:lnTo>
                <a:lnTo>
                  <a:pt x="1643967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6" y="340527"/>
                </a:lnTo>
                <a:lnTo>
                  <a:pt x="92875" y="322990"/>
                </a:lnTo>
                <a:lnTo>
                  <a:pt x="54971" y="295821"/>
                </a:lnTo>
                <a:lnTo>
                  <a:pt x="25645" y="260706"/>
                </a:lnTo>
                <a:lnTo>
                  <a:pt x="6714" y="219330"/>
                </a:lnTo>
                <a:lnTo>
                  <a:pt x="0" y="173380"/>
                </a:lnTo>
                <a:lnTo>
                  <a:pt x="6714" y="127417"/>
                </a:lnTo>
                <a:lnTo>
                  <a:pt x="25645" y="86042"/>
                </a:lnTo>
                <a:lnTo>
                  <a:pt x="54971" y="50927"/>
                </a:lnTo>
                <a:lnTo>
                  <a:pt x="92875" y="23757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9EB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8810" y="3986657"/>
            <a:ext cx="13608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COLLABORATORI</a:t>
            </a:r>
            <a:r>
              <a:rPr sz="700" b="1" spc="-3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SCOLASTICI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71371" y="4473575"/>
            <a:ext cx="5043805" cy="0"/>
          </a:xfrm>
          <a:custGeom>
            <a:avLst/>
            <a:gdLst/>
            <a:ahLst/>
            <a:cxnLst/>
            <a:rect l="l" t="t" r="r" b="b"/>
            <a:pathLst>
              <a:path w="5043805">
                <a:moveTo>
                  <a:pt x="0" y="0"/>
                </a:moveTo>
                <a:lnTo>
                  <a:pt x="504334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71371" y="4473575"/>
            <a:ext cx="3175" cy="942340"/>
          </a:xfrm>
          <a:custGeom>
            <a:avLst/>
            <a:gdLst/>
            <a:ahLst/>
            <a:cxnLst/>
            <a:rect l="l" t="t" r="r" b="b"/>
            <a:pathLst>
              <a:path w="3175" h="942339">
                <a:moveTo>
                  <a:pt x="0" y="0"/>
                </a:moveTo>
                <a:lnTo>
                  <a:pt x="2730" y="9421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1736" y="466596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7"/>
                </a:lnTo>
                <a:lnTo>
                  <a:pt x="54971" y="50927"/>
                </a:lnTo>
                <a:lnTo>
                  <a:pt x="25645" y="86042"/>
                </a:lnTo>
                <a:lnTo>
                  <a:pt x="6714" y="127417"/>
                </a:lnTo>
                <a:lnTo>
                  <a:pt x="0" y="173380"/>
                </a:lnTo>
                <a:lnTo>
                  <a:pt x="6714" y="219330"/>
                </a:lnTo>
                <a:lnTo>
                  <a:pt x="25645" y="260706"/>
                </a:lnTo>
                <a:lnTo>
                  <a:pt x="54971" y="295821"/>
                </a:lnTo>
                <a:lnTo>
                  <a:pt x="92875" y="322990"/>
                </a:lnTo>
                <a:lnTo>
                  <a:pt x="137536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7" y="340527"/>
                </a:lnTo>
                <a:lnTo>
                  <a:pt x="1688626" y="322990"/>
                </a:lnTo>
                <a:lnTo>
                  <a:pt x="1726526" y="295821"/>
                </a:lnTo>
                <a:lnTo>
                  <a:pt x="1755850" y="260706"/>
                </a:lnTo>
                <a:lnTo>
                  <a:pt x="1774778" y="219330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50" y="86042"/>
                </a:lnTo>
                <a:lnTo>
                  <a:pt x="1726526" y="50927"/>
                </a:lnTo>
                <a:lnTo>
                  <a:pt x="1688626" y="23757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EAA5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hlinkClick r:id="rId7" action="ppaction://hlinksldjump"/>
          </p:cNvPr>
          <p:cNvSpPr/>
          <p:nvPr/>
        </p:nvSpPr>
        <p:spPr>
          <a:xfrm>
            <a:off x="381736" y="466596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7"/>
                </a:lnTo>
                <a:lnTo>
                  <a:pt x="1726526" y="50927"/>
                </a:lnTo>
                <a:lnTo>
                  <a:pt x="1755850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30"/>
                </a:lnTo>
                <a:lnTo>
                  <a:pt x="1755850" y="260706"/>
                </a:lnTo>
                <a:lnTo>
                  <a:pt x="1726526" y="295821"/>
                </a:lnTo>
                <a:lnTo>
                  <a:pt x="1688626" y="322990"/>
                </a:lnTo>
                <a:lnTo>
                  <a:pt x="1643967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6" y="340527"/>
                </a:lnTo>
                <a:lnTo>
                  <a:pt x="92875" y="322990"/>
                </a:lnTo>
                <a:lnTo>
                  <a:pt x="54971" y="295821"/>
                </a:lnTo>
                <a:lnTo>
                  <a:pt x="25645" y="260706"/>
                </a:lnTo>
                <a:lnTo>
                  <a:pt x="6714" y="219330"/>
                </a:lnTo>
                <a:lnTo>
                  <a:pt x="0" y="173380"/>
                </a:lnTo>
                <a:lnTo>
                  <a:pt x="6714" y="127417"/>
                </a:lnTo>
                <a:lnTo>
                  <a:pt x="25645" y="86042"/>
                </a:lnTo>
                <a:lnTo>
                  <a:pt x="54971" y="50927"/>
                </a:lnTo>
                <a:lnTo>
                  <a:pt x="92875" y="23757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EAA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3668" y="4765624"/>
            <a:ext cx="10414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CONSIGLIO</a:t>
            </a:r>
            <a:r>
              <a:rPr sz="700" b="1" spc="-4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12D38"/>
                </a:solidFill>
                <a:latin typeface="Arial"/>
                <a:cs typeface="Arial"/>
              </a:rPr>
              <a:t>D’ISTITUTO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1736" y="5214442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7"/>
                </a:lnTo>
                <a:lnTo>
                  <a:pt x="54971" y="50927"/>
                </a:lnTo>
                <a:lnTo>
                  <a:pt x="25645" y="86042"/>
                </a:lnTo>
                <a:lnTo>
                  <a:pt x="6714" y="127417"/>
                </a:lnTo>
                <a:lnTo>
                  <a:pt x="0" y="173380"/>
                </a:lnTo>
                <a:lnTo>
                  <a:pt x="6714" y="219330"/>
                </a:lnTo>
                <a:lnTo>
                  <a:pt x="25645" y="260706"/>
                </a:lnTo>
                <a:lnTo>
                  <a:pt x="54971" y="295821"/>
                </a:lnTo>
                <a:lnTo>
                  <a:pt x="92875" y="322990"/>
                </a:lnTo>
                <a:lnTo>
                  <a:pt x="137536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7" y="340527"/>
                </a:lnTo>
                <a:lnTo>
                  <a:pt x="1688626" y="322990"/>
                </a:lnTo>
                <a:lnTo>
                  <a:pt x="1726526" y="295821"/>
                </a:lnTo>
                <a:lnTo>
                  <a:pt x="1755850" y="260706"/>
                </a:lnTo>
                <a:lnTo>
                  <a:pt x="1774778" y="219330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50" y="86042"/>
                </a:lnTo>
                <a:lnTo>
                  <a:pt x="1726526" y="50927"/>
                </a:lnTo>
                <a:lnTo>
                  <a:pt x="1688626" y="23757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A3C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hlinkClick r:id="rId8" action="ppaction://hlinksldjump"/>
          </p:cNvPr>
          <p:cNvSpPr/>
          <p:nvPr/>
        </p:nvSpPr>
        <p:spPr>
          <a:xfrm>
            <a:off x="381736" y="5214442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7"/>
                </a:lnTo>
                <a:lnTo>
                  <a:pt x="1726526" y="50927"/>
                </a:lnTo>
                <a:lnTo>
                  <a:pt x="1755850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30"/>
                </a:lnTo>
                <a:lnTo>
                  <a:pt x="1755850" y="260706"/>
                </a:lnTo>
                <a:lnTo>
                  <a:pt x="1726526" y="295821"/>
                </a:lnTo>
                <a:lnTo>
                  <a:pt x="1688626" y="322990"/>
                </a:lnTo>
                <a:lnTo>
                  <a:pt x="1643967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6" y="340527"/>
                </a:lnTo>
                <a:lnTo>
                  <a:pt x="92875" y="322990"/>
                </a:lnTo>
                <a:lnTo>
                  <a:pt x="54971" y="295821"/>
                </a:lnTo>
                <a:lnTo>
                  <a:pt x="25645" y="260706"/>
                </a:lnTo>
                <a:lnTo>
                  <a:pt x="6714" y="219330"/>
                </a:lnTo>
                <a:lnTo>
                  <a:pt x="0" y="173380"/>
                </a:lnTo>
                <a:lnTo>
                  <a:pt x="6714" y="127417"/>
                </a:lnTo>
                <a:lnTo>
                  <a:pt x="25645" y="86042"/>
                </a:lnTo>
                <a:lnTo>
                  <a:pt x="54971" y="50927"/>
                </a:lnTo>
                <a:lnTo>
                  <a:pt x="92875" y="23757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A3C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32700" y="5314098"/>
            <a:ext cx="8832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GIUNTA</a:t>
            </a:r>
            <a:r>
              <a:rPr sz="700" b="1" spc="-7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ESECUTIVA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14719" y="3127895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0"/>
                </a:moveTo>
                <a:lnTo>
                  <a:pt x="0" y="9146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13628" y="282770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4">
                <a:moveTo>
                  <a:pt x="1594357" y="0"/>
                </a:moveTo>
                <a:lnTo>
                  <a:pt x="187121" y="0"/>
                </a:lnTo>
                <a:lnTo>
                  <a:pt x="137524" y="6220"/>
                </a:lnTo>
                <a:lnTo>
                  <a:pt x="92866" y="23757"/>
                </a:lnTo>
                <a:lnTo>
                  <a:pt x="54965" y="50927"/>
                </a:lnTo>
                <a:lnTo>
                  <a:pt x="25641" y="86042"/>
                </a:lnTo>
                <a:lnTo>
                  <a:pt x="6713" y="127417"/>
                </a:lnTo>
                <a:lnTo>
                  <a:pt x="0" y="173367"/>
                </a:lnTo>
                <a:lnTo>
                  <a:pt x="6713" y="219323"/>
                </a:lnTo>
                <a:lnTo>
                  <a:pt x="25641" y="260702"/>
                </a:lnTo>
                <a:lnTo>
                  <a:pt x="54965" y="295819"/>
                </a:lnTo>
                <a:lnTo>
                  <a:pt x="92866" y="322989"/>
                </a:lnTo>
                <a:lnTo>
                  <a:pt x="137524" y="340527"/>
                </a:lnTo>
                <a:lnTo>
                  <a:pt x="187121" y="346748"/>
                </a:lnTo>
                <a:lnTo>
                  <a:pt x="1594357" y="346748"/>
                </a:lnTo>
                <a:lnTo>
                  <a:pt x="1643955" y="340527"/>
                </a:lnTo>
                <a:lnTo>
                  <a:pt x="1688613" y="322989"/>
                </a:lnTo>
                <a:lnTo>
                  <a:pt x="1726514" y="295819"/>
                </a:lnTo>
                <a:lnTo>
                  <a:pt x="1755838" y="260702"/>
                </a:lnTo>
                <a:lnTo>
                  <a:pt x="1774766" y="219323"/>
                </a:lnTo>
                <a:lnTo>
                  <a:pt x="1781479" y="173367"/>
                </a:lnTo>
                <a:lnTo>
                  <a:pt x="1774766" y="127417"/>
                </a:lnTo>
                <a:lnTo>
                  <a:pt x="1755838" y="86042"/>
                </a:lnTo>
                <a:lnTo>
                  <a:pt x="1726514" y="50927"/>
                </a:lnTo>
                <a:lnTo>
                  <a:pt x="1688613" y="23757"/>
                </a:lnTo>
                <a:lnTo>
                  <a:pt x="1643955" y="6220"/>
                </a:lnTo>
                <a:lnTo>
                  <a:pt x="1594357" y="0"/>
                </a:lnTo>
                <a:close/>
              </a:path>
            </a:pathLst>
          </a:custGeom>
          <a:solidFill>
            <a:srgbClr val="E59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hlinkClick r:id="rId9" action="ppaction://hlinksldjump"/>
          </p:cNvPr>
          <p:cNvSpPr/>
          <p:nvPr/>
        </p:nvSpPr>
        <p:spPr>
          <a:xfrm>
            <a:off x="5413628" y="282770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4">
                <a:moveTo>
                  <a:pt x="187121" y="0"/>
                </a:moveTo>
                <a:lnTo>
                  <a:pt x="1594357" y="0"/>
                </a:lnTo>
                <a:lnTo>
                  <a:pt x="1643955" y="6220"/>
                </a:lnTo>
                <a:lnTo>
                  <a:pt x="1688613" y="23757"/>
                </a:lnTo>
                <a:lnTo>
                  <a:pt x="1726514" y="50926"/>
                </a:lnTo>
                <a:lnTo>
                  <a:pt x="1755838" y="86042"/>
                </a:lnTo>
                <a:lnTo>
                  <a:pt x="1774766" y="127417"/>
                </a:lnTo>
                <a:lnTo>
                  <a:pt x="1781479" y="173367"/>
                </a:lnTo>
                <a:lnTo>
                  <a:pt x="1774766" y="219323"/>
                </a:lnTo>
                <a:lnTo>
                  <a:pt x="1755838" y="260702"/>
                </a:lnTo>
                <a:lnTo>
                  <a:pt x="1726514" y="295819"/>
                </a:lnTo>
                <a:lnTo>
                  <a:pt x="1688613" y="322989"/>
                </a:lnTo>
                <a:lnTo>
                  <a:pt x="1643955" y="340527"/>
                </a:lnTo>
                <a:lnTo>
                  <a:pt x="1594357" y="346748"/>
                </a:lnTo>
                <a:lnTo>
                  <a:pt x="187121" y="346748"/>
                </a:lnTo>
                <a:lnTo>
                  <a:pt x="137524" y="340527"/>
                </a:lnTo>
                <a:lnTo>
                  <a:pt x="92866" y="322989"/>
                </a:lnTo>
                <a:lnTo>
                  <a:pt x="54965" y="295819"/>
                </a:lnTo>
                <a:lnTo>
                  <a:pt x="25641" y="260702"/>
                </a:lnTo>
                <a:lnTo>
                  <a:pt x="6713" y="219323"/>
                </a:lnTo>
                <a:lnTo>
                  <a:pt x="0" y="173367"/>
                </a:lnTo>
                <a:lnTo>
                  <a:pt x="6713" y="127417"/>
                </a:lnTo>
                <a:lnTo>
                  <a:pt x="25641" y="86042"/>
                </a:lnTo>
                <a:lnTo>
                  <a:pt x="54965" y="50927"/>
                </a:lnTo>
                <a:lnTo>
                  <a:pt x="92866" y="23757"/>
                </a:lnTo>
                <a:lnTo>
                  <a:pt x="137524" y="6220"/>
                </a:lnTo>
                <a:lnTo>
                  <a:pt x="187121" y="0"/>
                </a:lnTo>
                <a:close/>
              </a:path>
            </a:pathLst>
          </a:custGeom>
          <a:ln w="3175">
            <a:solidFill>
              <a:srgbClr val="E877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52605" y="2835922"/>
            <a:ext cx="150749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1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COLLABORATORI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DEL</a:t>
            </a:r>
            <a:r>
              <a:rPr sz="700" b="1" spc="-4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DIRIGENTE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ts val="810"/>
              </a:lnSpc>
            </a:pPr>
            <a:r>
              <a:rPr sz="700" dirty="0">
                <a:solidFill>
                  <a:srgbClr val="212D38"/>
                </a:solidFill>
                <a:latin typeface="Arial"/>
                <a:cs typeface="Arial"/>
              </a:rPr>
              <a:t>Prof</a:t>
            </a:r>
            <a:r>
              <a:rPr lang="it-IT" sz="700" dirty="0">
                <a:solidFill>
                  <a:srgbClr val="212D38"/>
                </a:solidFill>
                <a:latin typeface="Arial"/>
                <a:cs typeface="Arial"/>
              </a:rPr>
              <a:t>.</a:t>
            </a:r>
            <a:r>
              <a:rPr lang="it-IT" sz="700" dirty="0" err="1">
                <a:solidFill>
                  <a:srgbClr val="212D38"/>
                </a:solidFill>
                <a:latin typeface="Arial"/>
                <a:cs typeface="Arial"/>
              </a:rPr>
              <a:t>ssa</a:t>
            </a:r>
            <a:r>
              <a:rPr lang="it-IT" sz="70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700" spc="-5" dirty="0">
                <a:solidFill>
                  <a:srgbClr val="212D38"/>
                </a:solidFill>
                <a:latin typeface="Arial"/>
                <a:cs typeface="Arial"/>
              </a:rPr>
              <a:t>Anna Maria Messina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25261" y="3034550"/>
            <a:ext cx="116205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 err="1">
                <a:solidFill>
                  <a:srgbClr val="212D38"/>
                </a:solidFill>
                <a:latin typeface="Arial"/>
                <a:cs typeface="Arial"/>
              </a:rPr>
              <a:t>Prof.ssa</a:t>
            </a:r>
            <a:r>
              <a:rPr sz="70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700" spc="-5" dirty="0">
                <a:solidFill>
                  <a:srgbClr val="212D38"/>
                </a:solidFill>
                <a:latin typeface="Arial"/>
                <a:cs typeface="Arial"/>
              </a:rPr>
              <a:t>Rosa </a:t>
            </a:r>
            <a:r>
              <a:rPr lang="it-IT" sz="700" spc="-5" dirty="0" err="1">
                <a:solidFill>
                  <a:srgbClr val="212D38"/>
                </a:solidFill>
                <a:latin typeface="Arial"/>
                <a:cs typeface="Arial"/>
              </a:rPr>
              <a:t>Naglieri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5" name="object 35">
            <a:hlinkClick r:id="rId10" action="ppaction://hlinksldjump"/>
          </p:cNvPr>
          <p:cNvSpPr/>
          <p:nvPr/>
        </p:nvSpPr>
        <p:spPr>
          <a:xfrm>
            <a:off x="5423979" y="335311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70" y="0"/>
                </a:moveTo>
                <a:lnTo>
                  <a:pt x="187134" y="0"/>
                </a:lnTo>
                <a:lnTo>
                  <a:pt x="137531" y="6221"/>
                </a:lnTo>
                <a:lnTo>
                  <a:pt x="92869" y="23761"/>
                </a:lnTo>
                <a:lnTo>
                  <a:pt x="54967" y="50933"/>
                </a:lnTo>
                <a:lnTo>
                  <a:pt x="25642" y="86051"/>
                </a:lnTo>
                <a:lnTo>
                  <a:pt x="6713" y="127429"/>
                </a:lnTo>
                <a:lnTo>
                  <a:pt x="0" y="173393"/>
                </a:lnTo>
                <a:lnTo>
                  <a:pt x="6713" y="219343"/>
                </a:lnTo>
                <a:lnTo>
                  <a:pt x="25642" y="260718"/>
                </a:lnTo>
                <a:lnTo>
                  <a:pt x="54967" y="295833"/>
                </a:lnTo>
                <a:lnTo>
                  <a:pt x="92869" y="323002"/>
                </a:lnTo>
                <a:lnTo>
                  <a:pt x="137531" y="340540"/>
                </a:lnTo>
                <a:lnTo>
                  <a:pt x="187134" y="346760"/>
                </a:lnTo>
                <a:lnTo>
                  <a:pt x="1594370" y="346760"/>
                </a:lnTo>
                <a:lnTo>
                  <a:pt x="1643967" y="340540"/>
                </a:lnTo>
                <a:lnTo>
                  <a:pt x="1688626" y="323002"/>
                </a:lnTo>
                <a:lnTo>
                  <a:pt x="1726526" y="295833"/>
                </a:lnTo>
                <a:lnTo>
                  <a:pt x="1755850" y="260718"/>
                </a:lnTo>
                <a:lnTo>
                  <a:pt x="1774778" y="219343"/>
                </a:lnTo>
                <a:lnTo>
                  <a:pt x="1781492" y="173380"/>
                </a:lnTo>
                <a:lnTo>
                  <a:pt x="1774778" y="127429"/>
                </a:lnTo>
                <a:lnTo>
                  <a:pt x="1755850" y="86051"/>
                </a:lnTo>
                <a:lnTo>
                  <a:pt x="1726526" y="50933"/>
                </a:lnTo>
                <a:lnTo>
                  <a:pt x="1688626" y="23761"/>
                </a:lnTo>
                <a:lnTo>
                  <a:pt x="1643967" y="6221"/>
                </a:lnTo>
                <a:lnTo>
                  <a:pt x="1594370" y="0"/>
                </a:lnTo>
                <a:close/>
              </a:path>
            </a:pathLst>
          </a:custGeom>
          <a:solidFill>
            <a:srgbClr val="9E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23979" y="335311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34" y="0"/>
                </a:moveTo>
                <a:lnTo>
                  <a:pt x="1594370" y="0"/>
                </a:lnTo>
                <a:lnTo>
                  <a:pt x="1643967" y="6221"/>
                </a:lnTo>
                <a:lnTo>
                  <a:pt x="1688626" y="23761"/>
                </a:lnTo>
                <a:lnTo>
                  <a:pt x="1726526" y="50933"/>
                </a:lnTo>
                <a:lnTo>
                  <a:pt x="1755850" y="86051"/>
                </a:lnTo>
                <a:lnTo>
                  <a:pt x="1774778" y="127429"/>
                </a:lnTo>
                <a:lnTo>
                  <a:pt x="1781492" y="173380"/>
                </a:lnTo>
                <a:lnTo>
                  <a:pt x="1774778" y="219343"/>
                </a:lnTo>
                <a:lnTo>
                  <a:pt x="1755850" y="260718"/>
                </a:lnTo>
                <a:lnTo>
                  <a:pt x="1726526" y="295833"/>
                </a:lnTo>
                <a:lnTo>
                  <a:pt x="1688626" y="323002"/>
                </a:lnTo>
                <a:lnTo>
                  <a:pt x="1643967" y="340540"/>
                </a:lnTo>
                <a:lnTo>
                  <a:pt x="1594370" y="346760"/>
                </a:lnTo>
                <a:lnTo>
                  <a:pt x="187134" y="346760"/>
                </a:lnTo>
                <a:lnTo>
                  <a:pt x="137531" y="340540"/>
                </a:lnTo>
                <a:lnTo>
                  <a:pt x="92869" y="323002"/>
                </a:lnTo>
                <a:lnTo>
                  <a:pt x="54967" y="295833"/>
                </a:lnTo>
                <a:lnTo>
                  <a:pt x="25642" y="260718"/>
                </a:lnTo>
                <a:lnTo>
                  <a:pt x="6713" y="219343"/>
                </a:lnTo>
                <a:lnTo>
                  <a:pt x="0" y="173393"/>
                </a:lnTo>
                <a:lnTo>
                  <a:pt x="6713" y="127429"/>
                </a:lnTo>
                <a:lnTo>
                  <a:pt x="25642" y="86051"/>
                </a:lnTo>
                <a:lnTo>
                  <a:pt x="54967" y="50933"/>
                </a:lnTo>
                <a:lnTo>
                  <a:pt x="92869" y="23761"/>
                </a:lnTo>
                <a:lnTo>
                  <a:pt x="137531" y="6221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9EB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66358" y="3452786"/>
            <a:ext cx="11004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FUNZIONI</a:t>
            </a:r>
            <a:r>
              <a:rPr sz="700" b="1" spc="-6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12D38"/>
                </a:solidFill>
                <a:latin typeface="Arial"/>
                <a:cs typeface="Arial"/>
              </a:rPr>
              <a:t>STRUMENTALI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423979" y="3886999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70" y="0"/>
                </a:moveTo>
                <a:lnTo>
                  <a:pt x="187134" y="0"/>
                </a:lnTo>
                <a:lnTo>
                  <a:pt x="137531" y="6220"/>
                </a:lnTo>
                <a:lnTo>
                  <a:pt x="92869" y="23757"/>
                </a:lnTo>
                <a:lnTo>
                  <a:pt x="54967" y="50927"/>
                </a:lnTo>
                <a:lnTo>
                  <a:pt x="25642" y="86042"/>
                </a:lnTo>
                <a:lnTo>
                  <a:pt x="6713" y="127417"/>
                </a:lnTo>
                <a:lnTo>
                  <a:pt x="0" y="173380"/>
                </a:lnTo>
                <a:lnTo>
                  <a:pt x="6713" y="219330"/>
                </a:lnTo>
                <a:lnTo>
                  <a:pt x="25642" y="260706"/>
                </a:lnTo>
                <a:lnTo>
                  <a:pt x="54967" y="295821"/>
                </a:lnTo>
                <a:lnTo>
                  <a:pt x="92869" y="322990"/>
                </a:lnTo>
                <a:lnTo>
                  <a:pt x="137531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7" y="340527"/>
                </a:lnTo>
                <a:lnTo>
                  <a:pt x="1688626" y="322990"/>
                </a:lnTo>
                <a:lnTo>
                  <a:pt x="1726526" y="295821"/>
                </a:lnTo>
                <a:lnTo>
                  <a:pt x="1755850" y="260706"/>
                </a:lnTo>
                <a:lnTo>
                  <a:pt x="1774778" y="219330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50" y="86042"/>
                </a:lnTo>
                <a:lnTo>
                  <a:pt x="1726526" y="50927"/>
                </a:lnTo>
                <a:lnTo>
                  <a:pt x="1688626" y="23757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9E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hlinkClick r:id="rId11" action="ppaction://hlinksldjump"/>
          </p:cNvPr>
          <p:cNvSpPr/>
          <p:nvPr/>
        </p:nvSpPr>
        <p:spPr>
          <a:xfrm>
            <a:off x="5423979" y="3886999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7"/>
                </a:lnTo>
                <a:lnTo>
                  <a:pt x="1726526" y="50926"/>
                </a:lnTo>
                <a:lnTo>
                  <a:pt x="1755850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30"/>
                </a:lnTo>
                <a:lnTo>
                  <a:pt x="1755850" y="260706"/>
                </a:lnTo>
                <a:lnTo>
                  <a:pt x="1726526" y="295821"/>
                </a:lnTo>
                <a:lnTo>
                  <a:pt x="1688626" y="322990"/>
                </a:lnTo>
                <a:lnTo>
                  <a:pt x="1643967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1" y="340527"/>
                </a:lnTo>
                <a:lnTo>
                  <a:pt x="92869" y="322990"/>
                </a:lnTo>
                <a:lnTo>
                  <a:pt x="54967" y="295821"/>
                </a:lnTo>
                <a:lnTo>
                  <a:pt x="25642" y="260706"/>
                </a:lnTo>
                <a:lnTo>
                  <a:pt x="6713" y="219330"/>
                </a:lnTo>
                <a:lnTo>
                  <a:pt x="0" y="173380"/>
                </a:lnTo>
                <a:lnTo>
                  <a:pt x="6713" y="127417"/>
                </a:lnTo>
                <a:lnTo>
                  <a:pt x="25642" y="86042"/>
                </a:lnTo>
                <a:lnTo>
                  <a:pt x="54967" y="50927"/>
                </a:lnTo>
                <a:lnTo>
                  <a:pt x="92869" y="23757"/>
                </a:lnTo>
                <a:lnTo>
                  <a:pt x="137531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9EB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822276" y="3940936"/>
            <a:ext cx="98869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ANIMATORE</a:t>
            </a:r>
            <a:r>
              <a:rPr sz="700" b="1" spc="-3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DIGITALE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34189" y="4040251"/>
            <a:ext cx="11652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TEAM</a:t>
            </a:r>
            <a:r>
              <a:rPr sz="700" b="1" spc="-2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DELL’INNOVAZIONE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83495" y="5393461"/>
            <a:ext cx="2569845" cy="0"/>
          </a:xfrm>
          <a:custGeom>
            <a:avLst/>
            <a:gdLst/>
            <a:ahLst/>
            <a:cxnLst/>
            <a:rect l="l" t="t" r="r" b="b"/>
            <a:pathLst>
              <a:path w="2569845">
                <a:moveTo>
                  <a:pt x="0" y="0"/>
                </a:moveTo>
                <a:lnTo>
                  <a:pt x="256976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2742" y="466596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7"/>
                </a:lnTo>
                <a:lnTo>
                  <a:pt x="54971" y="50927"/>
                </a:lnTo>
                <a:lnTo>
                  <a:pt x="25645" y="86042"/>
                </a:lnTo>
                <a:lnTo>
                  <a:pt x="6714" y="127417"/>
                </a:lnTo>
                <a:lnTo>
                  <a:pt x="0" y="173380"/>
                </a:lnTo>
                <a:lnTo>
                  <a:pt x="6714" y="219330"/>
                </a:lnTo>
                <a:lnTo>
                  <a:pt x="25645" y="260706"/>
                </a:lnTo>
                <a:lnTo>
                  <a:pt x="54971" y="295821"/>
                </a:lnTo>
                <a:lnTo>
                  <a:pt x="92875" y="322990"/>
                </a:lnTo>
                <a:lnTo>
                  <a:pt x="137536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7" y="340527"/>
                </a:lnTo>
                <a:lnTo>
                  <a:pt x="1688626" y="322990"/>
                </a:lnTo>
                <a:lnTo>
                  <a:pt x="1726526" y="295821"/>
                </a:lnTo>
                <a:lnTo>
                  <a:pt x="1755850" y="260706"/>
                </a:lnTo>
                <a:lnTo>
                  <a:pt x="1774778" y="219330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50" y="86042"/>
                </a:lnTo>
                <a:lnTo>
                  <a:pt x="1726526" y="50927"/>
                </a:lnTo>
                <a:lnTo>
                  <a:pt x="1688626" y="23757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EAA5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hlinkClick r:id="rId12" action="ppaction://hlinksldjump"/>
          </p:cNvPr>
          <p:cNvSpPr/>
          <p:nvPr/>
        </p:nvSpPr>
        <p:spPr>
          <a:xfrm>
            <a:off x="2892742" y="466596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7"/>
                </a:lnTo>
                <a:lnTo>
                  <a:pt x="1726526" y="50927"/>
                </a:lnTo>
                <a:lnTo>
                  <a:pt x="1755850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30"/>
                </a:lnTo>
                <a:lnTo>
                  <a:pt x="1755850" y="260706"/>
                </a:lnTo>
                <a:lnTo>
                  <a:pt x="1726526" y="295821"/>
                </a:lnTo>
                <a:lnTo>
                  <a:pt x="1688626" y="322990"/>
                </a:lnTo>
                <a:lnTo>
                  <a:pt x="1643967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6" y="340527"/>
                </a:lnTo>
                <a:lnTo>
                  <a:pt x="92875" y="322990"/>
                </a:lnTo>
                <a:lnTo>
                  <a:pt x="54971" y="295821"/>
                </a:lnTo>
                <a:lnTo>
                  <a:pt x="25645" y="260706"/>
                </a:lnTo>
                <a:lnTo>
                  <a:pt x="6714" y="219330"/>
                </a:lnTo>
                <a:lnTo>
                  <a:pt x="0" y="173380"/>
                </a:lnTo>
                <a:lnTo>
                  <a:pt x="6714" y="127417"/>
                </a:lnTo>
                <a:lnTo>
                  <a:pt x="25645" y="86042"/>
                </a:lnTo>
                <a:lnTo>
                  <a:pt x="54971" y="50927"/>
                </a:lnTo>
                <a:lnTo>
                  <a:pt x="92875" y="23757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EAA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241636" y="4765624"/>
            <a:ext cx="10877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COLLEGIO DEI</a:t>
            </a:r>
            <a:r>
              <a:rPr sz="700" b="1" spc="-8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DOCENTI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891015" y="5218772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8"/>
                </a:lnTo>
                <a:lnTo>
                  <a:pt x="54971" y="50928"/>
                </a:lnTo>
                <a:lnTo>
                  <a:pt x="25645" y="86045"/>
                </a:lnTo>
                <a:lnTo>
                  <a:pt x="6714" y="127424"/>
                </a:lnTo>
                <a:lnTo>
                  <a:pt x="0" y="173380"/>
                </a:lnTo>
                <a:lnTo>
                  <a:pt x="6714" y="219335"/>
                </a:lnTo>
                <a:lnTo>
                  <a:pt x="25645" y="260715"/>
                </a:lnTo>
                <a:lnTo>
                  <a:pt x="54971" y="295832"/>
                </a:lnTo>
                <a:lnTo>
                  <a:pt x="92875" y="323002"/>
                </a:lnTo>
                <a:lnTo>
                  <a:pt x="137536" y="340540"/>
                </a:lnTo>
                <a:lnTo>
                  <a:pt x="187134" y="346760"/>
                </a:lnTo>
                <a:lnTo>
                  <a:pt x="1594370" y="346760"/>
                </a:lnTo>
                <a:lnTo>
                  <a:pt x="1643963" y="340540"/>
                </a:lnTo>
                <a:lnTo>
                  <a:pt x="1688620" y="323002"/>
                </a:lnTo>
                <a:lnTo>
                  <a:pt x="1726522" y="295832"/>
                </a:lnTo>
                <a:lnTo>
                  <a:pt x="1755847" y="260715"/>
                </a:lnTo>
                <a:lnTo>
                  <a:pt x="1774778" y="219335"/>
                </a:lnTo>
                <a:lnTo>
                  <a:pt x="1781492" y="173380"/>
                </a:lnTo>
                <a:lnTo>
                  <a:pt x="1774778" y="127424"/>
                </a:lnTo>
                <a:lnTo>
                  <a:pt x="1755847" y="86045"/>
                </a:lnTo>
                <a:lnTo>
                  <a:pt x="1726522" y="50928"/>
                </a:lnTo>
                <a:lnTo>
                  <a:pt x="1688620" y="23758"/>
                </a:lnTo>
                <a:lnTo>
                  <a:pt x="1643963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9E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>
            <a:hlinkClick r:id="rId13" action="ppaction://hlinksldjump"/>
          </p:cNvPr>
          <p:cNvSpPr/>
          <p:nvPr/>
        </p:nvSpPr>
        <p:spPr>
          <a:xfrm>
            <a:off x="2891015" y="5218772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87134" y="0"/>
                </a:moveTo>
                <a:lnTo>
                  <a:pt x="1594370" y="0"/>
                </a:lnTo>
                <a:lnTo>
                  <a:pt x="1643963" y="6220"/>
                </a:lnTo>
                <a:lnTo>
                  <a:pt x="1688620" y="23758"/>
                </a:lnTo>
                <a:lnTo>
                  <a:pt x="1726522" y="50928"/>
                </a:lnTo>
                <a:lnTo>
                  <a:pt x="1755847" y="86045"/>
                </a:lnTo>
                <a:lnTo>
                  <a:pt x="1774778" y="127424"/>
                </a:lnTo>
                <a:lnTo>
                  <a:pt x="1781492" y="173380"/>
                </a:lnTo>
                <a:lnTo>
                  <a:pt x="1774778" y="219335"/>
                </a:lnTo>
                <a:lnTo>
                  <a:pt x="1755847" y="260715"/>
                </a:lnTo>
                <a:lnTo>
                  <a:pt x="1726522" y="295832"/>
                </a:lnTo>
                <a:lnTo>
                  <a:pt x="1688620" y="323002"/>
                </a:lnTo>
                <a:lnTo>
                  <a:pt x="1643963" y="340540"/>
                </a:lnTo>
                <a:lnTo>
                  <a:pt x="1594370" y="346760"/>
                </a:lnTo>
                <a:lnTo>
                  <a:pt x="187134" y="346760"/>
                </a:lnTo>
                <a:lnTo>
                  <a:pt x="137536" y="340540"/>
                </a:lnTo>
                <a:lnTo>
                  <a:pt x="92875" y="323002"/>
                </a:lnTo>
                <a:lnTo>
                  <a:pt x="54971" y="295832"/>
                </a:lnTo>
                <a:lnTo>
                  <a:pt x="25645" y="260715"/>
                </a:lnTo>
                <a:lnTo>
                  <a:pt x="6714" y="219335"/>
                </a:lnTo>
                <a:lnTo>
                  <a:pt x="0" y="173380"/>
                </a:lnTo>
                <a:lnTo>
                  <a:pt x="6714" y="127424"/>
                </a:lnTo>
                <a:lnTo>
                  <a:pt x="25645" y="86045"/>
                </a:lnTo>
                <a:lnTo>
                  <a:pt x="54971" y="50928"/>
                </a:lnTo>
                <a:lnTo>
                  <a:pt x="92875" y="23758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9EB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91015" y="575265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7"/>
                </a:lnTo>
                <a:lnTo>
                  <a:pt x="54971" y="50927"/>
                </a:lnTo>
                <a:lnTo>
                  <a:pt x="25645" y="86042"/>
                </a:lnTo>
                <a:lnTo>
                  <a:pt x="6714" y="127417"/>
                </a:lnTo>
                <a:lnTo>
                  <a:pt x="0" y="173380"/>
                </a:lnTo>
                <a:lnTo>
                  <a:pt x="6714" y="219330"/>
                </a:lnTo>
                <a:lnTo>
                  <a:pt x="25645" y="260706"/>
                </a:lnTo>
                <a:lnTo>
                  <a:pt x="54971" y="295821"/>
                </a:lnTo>
                <a:lnTo>
                  <a:pt x="92875" y="322990"/>
                </a:lnTo>
                <a:lnTo>
                  <a:pt x="137536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3" y="340527"/>
                </a:lnTo>
                <a:lnTo>
                  <a:pt x="1688620" y="322990"/>
                </a:lnTo>
                <a:lnTo>
                  <a:pt x="1726522" y="295821"/>
                </a:lnTo>
                <a:lnTo>
                  <a:pt x="1755847" y="260706"/>
                </a:lnTo>
                <a:lnTo>
                  <a:pt x="1774778" y="219330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47" y="86042"/>
                </a:lnTo>
                <a:lnTo>
                  <a:pt x="1726522" y="50927"/>
                </a:lnTo>
                <a:lnTo>
                  <a:pt x="1688620" y="23757"/>
                </a:lnTo>
                <a:lnTo>
                  <a:pt x="1643963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9E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>
            <a:hlinkClick r:id="rId14" action="ppaction://hlinksldjump"/>
          </p:cNvPr>
          <p:cNvSpPr/>
          <p:nvPr/>
        </p:nvSpPr>
        <p:spPr>
          <a:xfrm>
            <a:off x="2891015" y="575265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87134" y="0"/>
                </a:moveTo>
                <a:lnTo>
                  <a:pt x="1594370" y="0"/>
                </a:lnTo>
                <a:lnTo>
                  <a:pt x="1643963" y="6220"/>
                </a:lnTo>
                <a:lnTo>
                  <a:pt x="1688620" y="23757"/>
                </a:lnTo>
                <a:lnTo>
                  <a:pt x="1726522" y="50927"/>
                </a:lnTo>
                <a:lnTo>
                  <a:pt x="1755847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30"/>
                </a:lnTo>
                <a:lnTo>
                  <a:pt x="1755847" y="260706"/>
                </a:lnTo>
                <a:lnTo>
                  <a:pt x="1726522" y="295821"/>
                </a:lnTo>
                <a:lnTo>
                  <a:pt x="1688620" y="322990"/>
                </a:lnTo>
                <a:lnTo>
                  <a:pt x="1643963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6" y="340527"/>
                </a:lnTo>
                <a:lnTo>
                  <a:pt x="92875" y="322990"/>
                </a:lnTo>
                <a:lnTo>
                  <a:pt x="54971" y="295821"/>
                </a:lnTo>
                <a:lnTo>
                  <a:pt x="25645" y="260706"/>
                </a:lnTo>
                <a:lnTo>
                  <a:pt x="6714" y="219330"/>
                </a:lnTo>
                <a:lnTo>
                  <a:pt x="0" y="173380"/>
                </a:lnTo>
                <a:lnTo>
                  <a:pt x="6714" y="127417"/>
                </a:lnTo>
                <a:lnTo>
                  <a:pt x="25645" y="86042"/>
                </a:lnTo>
                <a:lnTo>
                  <a:pt x="54971" y="50927"/>
                </a:lnTo>
                <a:lnTo>
                  <a:pt x="92875" y="23757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9EB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14719" y="5393461"/>
            <a:ext cx="0" cy="1557020"/>
          </a:xfrm>
          <a:custGeom>
            <a:avLst/>
            <a:gdLst/>
            <a:ahLst/>
            <a:cxnLst/>
            <a:rect l="l" t="t" r="r" b="b"/>
            <a:pathLst>
              <a:path h="1557020">
                <a:moveTo>
                  <a:pt x="0" y="0"/>
                </a:moveTo>
                <a:lnTo>
                  <a:pt x="0" y="155682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>
            <a:hlinkClick r:id="rId15" action="ppaction://hlinksldjump"/>
          </p:cNvPr>
          <p:cNvSpPr/>
          <p:nvPr/>
        </p:nvSpPr>
        <p:spPr>
          <a:xfrm>
            <a:off x="5421668" y="5218772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8"/>
                </a:lnTo>
                <a:lnTo>
                  <a:pt x="54971" y="50928"/>
                </a:lnTo>
                <a:lnTo>
                  <a:pt x="25645" y="86045"/>
                </a:lnTo>
                <a:lnTo>
                  <a:pt x="6714" y="127424"/>
                </a:lnTo>
                <a:lnTo>
                  <a:pt x="0" y="173380"/>
                </a:lnTo>
                <a:lnTo>
                  <a:pt x="6714" y="219335"/>
                </a:lnTo>
                <a:lnTo>
                  <a:pt x="25645" y="260715"/>
                </a:lnTo>
                <a:lnTo>
                  <a:pt x="54971" y="295832"/>
                </a:lnTo>
                <a:lnTo>
                  <a:pt x="92875" y="323002"/>
                </a:lnTo>
                <a:lnTo>
                  <a:pt x="137536" y="340540"/>
                </a:lnTo>
                <a:lnTo>
                  <a:pt x="187134" y="346760"/>
                </a:lnTo>
                <a:lnTo>
                  <a:pt x="1594370" y="346760"/>
                </a:lnTo>
                <a:lnTo>
                  <a:pt x="1643967" y="340540"/>
                </a:lnTo>
                <a:lnTo>
                  <a:pt x="1688626" y="323002"/>
                </a:lnTo>
                <a:lnTo>
                  <a:pt x="1726526" y="295832"/>
                </a:lnTo>
                <a:lnTo>
                  <a:pt x="1755850" y="260715"/>
                </a:lnTo>
                <a:lnTo>
                  <a:pt x="1774778" y="219335"/>
                </a:lnTo>
                <a:lnTo>
                  <a:pt x="1781492" y="173380"/>
                </a:lnTo>
                <a:lnTo>
                  <a:pt x="1774778" y="127424"/>
                </a:lnTo>
                <a:lnTo>
                  <a:pt x="1755850" y="86045"/>
                </a:lnTo>
                <a:lnTo>
                  <a:pt x="1726526" y="50928"/>
                </a:lnTo>
                <a:lnTo>
                  <a:pt x="1688626" y="23758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9E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21668" y="5218772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8"/>
                </a:lnTo>
                <a:lnTo>
                  <a:pt x="1726526" y="50928"/>
                </a:lnTo>
                <a:lnTo>
                  <a:pt x="1755850" y="86045"/>
                </a:lnTo>
                <a:lnTo>
                  <a:pt x="1774778" y="127424"/>
                </a:lnTo>
                <a:lnTo>
                  <a:pt x="1781492" y="173380"/>
                </a:lnTo>
                <a:lnTo>
                  <a:pt x="1774778" y="219335"/>
                </a:lnTo>
                <a:lnTo>
                  <a:pt x="1755850" y="260715"/>
                </a:lnTo>
                <a:lnTo>
                  <a:pt x="1726526" y="295832"/>
                </a:lnTo>
                <a:lnTo>
                  <a:pt x="1688626" y="323002"/>
                </a:lnTo>
                <a:lnTo>
                  <a:pt x="1643967" y="340540"/>
                </a:lnTo>
                <a:lnTo>
                  <a:pt x="1594370" y="346760"/>
                </a:lnTo>
                <a:lnTo>
                  <a:pt x="187134" y="346760"/>
                </a:lnTo>
                <a:lnTo>
                  <a:pt x="137536" y="340540"/>
                </a:lnTo>
                <a:lnTo>
                  <a:pt x="92875" y="323002"/>
                </a:lnTo>
                <a:lnTo>
                  <a:pt x="54971" y="295832"/>
                </a:lnTo>
                <a:lnTo>
                  <a:pt x="25645" y="260715"/>
                </a:lnTo>
                <a:lnTo>
                  <a:pt x="6714" y="219335"/>
                </a:lnTo>
                <a:lnTo>
                  <a:pt x="0" y="173380"/>
                </a:lnTo>
                <a:lnTo>
                  <a:pt x="6714" y="127424"/>
                </a:lnTo>
                <a:lnTo>
                  <a:pt x="25645" y="86045"/>
                </a:lnTo>
                <a:lnTo>
                  <a:pt x="54971" y="50928"/>
                </a:lnTo>
                <a:lnTo>
                  <a:pt x="92875" y="23758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9EB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998857" y="5322354"/>
            <a:ext cx="6330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COMMISSIONI</a:t>
            </a:r>
            <a:endParaRPr sz="700">
              <a:latin typeface="Arial"/>
              <a:cs typeface="Arial"/>
            </a:endParaRPr>
          </a:p>
        </p:txBody>
      </p:sp>
      <p:sp>
        <p:nvSpPr>
          <p:cNvPr id="54" name="object 54">
            <a:hlinkClick r:id="rId16" action="ppaction://hlinksldjump"/>
          </p:cNvPr>
          <p:cNvSpPr/>
          <p:nvPr/>
        </p:nvSpPr>
        <p:spPr>
          <a:xfrm>
            <a:off x="5421668" y="575265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7"/>
                </a:lnTo>
                <a:lnTo>
                  <a:pt x="54971" y="50927"/>
                </a:lnTo>
                <a:lnTo>
                  <a:pt x="25645" y="86042"/>
                </a:lnTo>
                <a:lnTo>
                  <a:pt x="6714" y="127417"/>
                </a:lnTo>
                <a:lnTo>
                  <a:pt x="0" y="173380"/>
                </a:lnTo>
                <a:lnTo>
                  <a:pt x="6714" y="219330"/>
                </a:lnTo>
                <a:lnTo>
                  <a:pt x="25645" y="260706"/>
                </a:lnTo>
                <a:lnTo>
                  <a:pt x="54971" y="295821"/>
                </a:lnTo>
                <a:lnTo>
                  <a:pt x="92875" y="322990"/>
                </a:lnTo>
                <a:lnTo>
                  <a:pt x="137536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7" y="340527"/>
                </a:lnTo>
                <a:lnTo>
                  <a:pt x="1688626" y="322990"/>
                </a:lnTo>
                <a:lnTo>
                  <a:pt x="1726526" y="295821"/>
                </a:lnTo>
                <a:lnTo>
                  <a:pt x="1755850" y="260706"/>
                </a:lnTo>
                <a:lnTo>
                  <a:pt x="1774778" y="219330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50" y="86042"/>
                </a:lnTo>
                <a:lnTo>
                  <a:pt x="1726526" y="50927"/>
                </a:lnTo>
                <a:lnTo>
                  <a:pt x="1688626" y="23757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9E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21668" y="575265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7"/>
                </a:lnTo>
                <a:lnTo>
                  <a:pt x="1726526" y="50927"/>
                </a:lnTo>
                <a:lnTo>
                  <a:pt x="1755850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30"/>
                </a:lnTo>
                <a:lnTo>
                  <a:pt x="1755850" y="260706"/>
                </a:lnTo>
                <a:lnTo>
                  <a:pt x="1726526" y="295821"/>
                </a:lnTo>
                <a:lnTo>
                  <a:pt x="1688626" y="322990"/>
                </a:lnTo>
                <a:lnTo>
                  <a:pt x="1643967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6" y="340527"/>
                </a:lnTo>
                <a:lnTo>
                  <a:pt x="92875" y="322990"/>
                </a:lnTo>
                <a:lnTo>
                  <a:pt x="54971" y="295821"/>
                </a:lnTo>
                <a:lnTo>
                  <a:pt x="25645" y="260706"/>
                </a:lnTo>
                <a:lnTo>
                  <a:pt x="6714" y="219330"/>
                </a:lnTo>
                <a:lnTo>
                  <a:pt x="0" y="173380"/>
                </a:lnTo>
                <a:lnTo>
                  <a:pt x="6714" y="127417"/>
                </a:lnTo>
                <a:lnTo>
                  <a:pt x="25645" y="86042"/>
                </a:lnTo>
                <a:lnTo>
                  <a:pt x="54971" y="50927"/>
                </a:lnTo>
                <a:lnTo>
                  <a:pt x="92875" y="23757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9EB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>
            <a:hlinkClick r:id="rId17" action="ppaction://hlinksldjump"/>
          </p:cNvPr>
          <p:cNvSpPr/>
          <p:nvPr/>
        </p:nvSpPr>
        <p:spPr>
          <a:xfrm>
            <a:off x="5421668" y="6297040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7"/>
                </a:lnTo>
                <a:lnTo>
                  <a:pt x="54971" y="50927"/>
                </a:lnTo>
                <a:lnTo>
                  <a:pt x="25645" y="86042"/>
                </a:lnTo>
                <a:lnTo>
                  <a:pt x="6714" y="127417"/>
                </a:lnTo>
                <a:lnTo>
                  <a:pt x="0" y="173380"/>
                </a:lnTo>
                <a:lnTo>
                  <a:pt x="6714" y="219330"/>
                </a:lnTo>
                <a:lnTo>
                  <a:pt x="25645" y="260706"/>
                </a:lnTo>
                <a:lnTo>
                  <a:pt x="54971" y="295821"/>
                </a:lnTo>
                <a:lnTo>
                  <a:pt x="92875" y="322990"/>
                </a:lnTo>
                <a:lnTo>
                  <a:pt x="137536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7" y="340527"/>
                </a:lnTo>
                <a:lnTo>
                  <a:pt x="1688626" y="322990"/>
                </a:lnTo>
                <a:lnTo>
                  <a:pt x="1726526" y="295821"/>
                </a:lnTo>
                <a:lnTo>
                  <a:pt x="1755850" y="260706"/>
                </a:lnTo>
                <a:lnTo>
                  <a:pt x="1774778" y="219330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50" y="86042"/>
                </a:lnTo>
                <a:lnTo>
                  <a:pt x="1726526" y="50927"/>
                </a:lnTo>
                <a:lnTo>
                  <a:pt x="1688626" y="23757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9E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>
            <a:hlinkClick r:id="rId17" action="ppaction://hlinksldjump"/>
          </p:cNvPr>
          <p:cNvSpPr/>
          <p:nvPr/>
        </p:nvSpPr>
        <p:spPr>
          <a:xfrm>
            <a:off x="5421668" y="6297040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7"/>
                </a:lnTo>
                <a:lnTo>
                  <a:pt x="1726526" y="50927"/>
                </a:lnTo>
                <a:lnTo>
                  <a:pt x="1755850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30"/>
                </a:lnTo>
                <a:lnTo>
                  <a:pt x="1755850" y="260706"/>
                </a:lnTo>
                <a:lnTo>
                  <a:pt x="1726526" y="295821"/>
                </a:lnTo>
                <a:lnTo>
                  <a:pt x="1688626" y="322990"/>
                </a:lnTo>
                <a:lnTo>
                  <a:pt x="1643967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6" y="340527"/>
                </a:lnTo>
                <a:lnTo>
                  <a:pt x="92875" y="322990"/>
                </a:lnTo>
                <a:lnTo>
                  <a:pt x="54971" y="295821"/>
                </a:lnTo>
                <a:lnTo>
                  <a:pt x="25645" y="260706"/>
                </a:lnTo>
                <a:lnTo>
                  <a:pt x="6714" y="219330"/>
                </a:lnTo>
                <a:lnTo>
                  <a:pt x="0" y="173380"/>
                </a:lnTo>
                <a:lnTo>
                  <a:pt x="6714" y="127417"/>
                </a:lnTo>
                <a:lnTo>
                  <a:pt x="25645" y="86042"/>
                </a:lnTo>
                <a:lnTo>
                  <a:pt x="54971" y="50927"/>
                </a:lnTo>
                <a:lnTo>
                  <a:pt x="92875" y="23757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9EB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880569" y="5812637"/>
            <a:ext cx="878840" cy="2317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4130" marR="5080" indent="-12065">
              <a:lnSpc>
                <a:spcPts val="780"/>
              </a:lnSpc>
              <a:spcBef>
                <a:spcPts val="175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GRUPP</a:t>
            </a:r>
            <a:r>
              <a:rPr lang="it-IT" sz="700" b="1" dirty="0">
                <a:solidFill>
                  <a:srgbClr val="212D38"/>
                </a:solidFill>
                <a:latin typeface="Arial"/>
                <a:cs typeface="Arial"/>
              </a:rPr>
              <a:t>I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 DI</a:t>
            </a:r>
            <a:r>
              <a:rPr sz="700" b="1" spc="-9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LAVORO 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PER</a:t>
            </a:r>
            <a:r>
              <a:rPr sz="700" b="1" spc="-5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12D38"/>
                </a:solidFill>
                <a:latin typeface="Arial"/>
                <a:cs typeface="Arial"/>
              </a:rPr>
              <a:t>L’INCLUSIONE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9" name="object 59">
            <a:hlinkClick r:id="rId18" action="ppaction://hlinksldjump"/>
          </p:cNvPr>
          <p:cNvSpPr/>
          <p:nvPr/>
        </p:nvSpPr>
        <p:spPr>
          <a:xfrm>
            <a:off x="2878759" y="630129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594358" y="0"/>
                </a:moveTo>
                <a:lnTo>
                  <a:pt x="187121" y="0"/>
                </a:lnTo>
                <a:lnTo>
                  <a:pt x="137524" y="6220"/>
                </a:lnTo>
                <a:lnTo>
                  <a:pt x="92866" y="23757"/>
                </a:lnTo>
                <a:lnTo>
                  <a:pt x="54965" y="50926"/>
                </a:lnTo>
                <a:lnTo>
                  <a:pt x="25641" y="86042"/>
                </a:lnTo>
                <a:lnTo>
                  <a:pt x="6713" y="127417"/>
                </a:lnTo>
                <a:lnTo>
                  <a:pt x="0" y="173367"/>
                </a:lnTo>
                <a:lnTo>
                  <a:pt x="6713" y="219323"/>
                </a:lnTo>
                <a:lnTo>
                  <a:pt x="25641" y="260702"/>
                </a:lnTo>
                <a:lnTo>
                  <a:pt x="54965" y="295819"/>
                </a:lnTo>
                <a:lnTo>
                  <a:pt x="92866" y="322989"/>
                </a:lnTo>
                <a:lnTo>
                  <a:pt x="137524" y="340527"/>
                </a:lnTo>
                <a:lnTo>
                  <a:pt x="187121" y="346748"/>
                </a:lnTo>
                <a:lnTo>
                  <a:pt x="1594358" y="346748"/>
                </a:lnTo>
                <a:lnTo>
                  <a:pt x="1643956" y="340527"/>
                </a:lnTo>
                <a:lnTo>
                  <a:pt x="1688616" y="322989"/>
                </a:lnTo>
                <a:lnTo>
                  <a:pt x="1726520" y="295819"/>
                </a:lnTo>
                <a:lnTo>
                  <a:pt x="1755847" y="260702"/>
                </a:lnTo>
                <a:lnTo>
                  <a:pt x="1774777" y="219323"/>
                </a:lnTo>
                <a:lnTo>
                  <a:pt x="1781492" y="173367"/>
                </a:lnTo>
                <a:lnTo>
                  <a:pt x="1774777" y="127417"/>
                </a:lnTo>
                <a:lnTo>
                  <a:pt x="1755847" y="86042"/>
                </a:lnTo>
                <a:lnTo>
                  <a:pt x="1726520" y="50926"/>
                </a:lnTo>
                <a:lnTo>
                  <a:pt x="1688616" y="23757"/>
                </a:lnTo>
                <a:lnTo>
                  <a:pt x="1643956" y="6220"/>
                </a:lnTo>
                <a:lnTo>
                  <a:pt x="1594358" y="0"/>
                </a:lnTo>
                <a:close/>
              </a:path>
            </a:pathLst>
          </a:custGeom>
          <a:solidFill>
            <a:srgbClr val="9E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>
            <a:hlinkClick r:id="rId18" action="ppaction://hlinksldjump"/>
          </p:cNvPr>
          <p:cNvSpPr/>
          <p:nvPr/>
        </p:nvSpPr>
        <p:spPr>
          <a:xfrm>
            <a:off x="2878759" y="630129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5">
                <a:moveTo>
                  <a:pt x="187121" y="0"/>
                </a:moveTo>
                <a:lnTo>
                  <a:pt x="1594358" y="0"/>
                </a:lnTo>
                <a:lnTo>
                  <a:pt x="1643956" y="6220"/>
                </a:lnTo>
                <a:lnTo>
                  <a:pt x="1688616" y="23757"/>
                </a:lnTo>
                <a:lnTo>
                  <a:pt x="1726520" y="50926"/>
                </a:lnTo>
                <a:lnTo>
                  <a:pt x="1755847" y="86042"/>
                </a:lnTo>
                <a:lnTo>
                  <a:pt x="1774777" y="127417"/>
                </a:lnTo>
                <a:lnTo>
                  <a:pt x="1781492" y="173367"/>
                </a:lnTo>
                <a:lnTo>
                  <a:pt x="1774777" y="219323"/>
                </a:lnTo>
                <a:lnTo>
                  <a:pt x="1755847" y="260702"/>
                </a:lnTo>
                <a:lnTo>
                  <a:pt x="1726520" y="295819"/>
                </a:lnTo>
                <a:lnTo>
                  <a:pt x="1688616" y="322989"/>
                </a:lnTo>
                <a:lnTo>
                  <a:pt x="1643956" y="340527"/>
                </a:lnTo>
                <a:lnTo>
                  <a:pt x="1594358" y="346748"/>
                </a:lnTo>
                <a:lnTo>
                  <a:pt x="187121" y="346748"/>
                </a:lnTo>
                <a:lnTo>
                  <a:pt x="137524" y="340527"/>
                </a:lnTo>
                <a:lnTo>
                  <a:pt x="92866" y="322989"/>
                </a:lnTo>
                <a:lnTo>
                  <a:pt x="54965" y="295819"/>
                </a:lnTo>
                <a:lnTo>
                  <a:pt x="25641" y="260702"/>
                </a:lnTo>
                <a:lnTo>
                  <a:pt x="6713" y="219323"/>
                </a:lnTo>
                <a:lnTo>
                  <a:pt x="0" y="173367"/>
                </a:lnTo>
                <a:lnTo>
                  <a:pt x="6713" y="127417"/>
                </a:lnTo>
                <a:lnTo>
                  <a:pt x="25641" y="86042"/>
                </a:lnTo>
                <a:lnTo>
                  <a:pt x="54965" y="50926"/>
                </a:lnTo>
                <a:lnTo>
                  <a:pt x="92866" y="23757"/>
                </a:lnTo>
                <a:lnTo>
                  <a:pt x="137524" y="6220"/>
                </a:lnTo>
                <a:lnTo>
                  <a:pt x="187121" y="0"/>
                </a:lnTo>
                <a:close/>
              </a:path>
            </a:pathLst>
          </a:custGeom>
          <a:ln w="3175">
            <a:solidFill>
              <a:srgbClr val="9EB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666943" y="6400634"/>
            <a:ext cx="13017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RESPONSABILI</a:t>
            </a:r>
            <a:r>
              <a:rPr sz="700" b="1" spc="-4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LABORATORI</a:t>
            </a:r>
            <a:endParaRPr sz="7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785971" y="2382354"/>
            <a:ext cx="5212715" cy="0"/>
          </a:xfrm>
          <a:custGeom>
            <a:avLst/>
            <a:gdLst/>
            <a:ahLst/>
            <a:cxnLst/>
            <a:rect l="l" t="t" r="r" b="b"/>
            <a:pathLst>
              <a:path w="5212715">
                <a:moveTo>
                  <a:pt x="0" y="0"/>
                </a:moveTo>
                <a:lnTo>
                  <a:pt x="52122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98216" y="2382354"/>
            <a:ext cx="0" cy="3553460"/>
          </a:xfrm>
          <a:custGeom>
            <a:avLst/>
            <a:gdLst/>
            <a:ahLst/>
            <a:cxnLst/>
            <a:rect l="l" t="t" r="r" b="b"/>
            <a:pathLst>
              <a:path h="3553460">
                <a:moveTo>
                  <a:pt x="0" y="0"/>
                </a:moveTo>
                <a:lnTo>
                  <a:pt x="0" y="3553345"/>
                </a:lnTo>
              </a:path>
            </a:pathLst>
          </a:custGeom>
          <a:ln w="12700">
            <a:solidFill>
              <a:srgbClr val="212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93936" y="2824385"/>
            <a:ext cx="1840924" cy="4061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06384" y="282770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4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7"/>
                </a:lnTo>
                <a:lnTo>
                  <a:pt x="54971" y="50927"/>
                </a:lnTo>
                <a:lnTo>
                  <a:pt x="25645" y="86042"/>
                </a:lnTo>
                <a:lnTo>
                  <a:pt x="6714" y="127417"/>
                </a:lnTo>
                <a:lnTo>
                  <a:pt x="0" y="173367"/>
                </a:lnTo>
                <a:lnTo>
                  <a:pt x="6714" y="219323"/>
                </a:lnTo>
                <a:lnTo>
                  <a:pt x="25645" y="260702"/>
                </a:lnTo>
                <a:lnTo>
                  <a:pt x="54971" y="295819"/>
                </a:lnTo>
                <a:lnTo>
                  <a:pt x="92875" y="322989"/>
                </a:lnTo>
                <a:lnTo>
                  <a:pt x="137536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7" y="340527"/>
                </a:lnTo>
                <a:lnTo>
                  <a:pt x="1688626" y="322989"/>
                </a:lnTo>
                <a:lnTo>
                  <a:pt x="1726526" y="295819"/>
                </a:lnTo>
                <a:lnTo>
                  <a:pt x="1755850" y="260702"/>
                </a:lnTo>
                <a:lnTo>
                  <a:pt x="1774778" y="219323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50" y="86042"/>
                </a:lnTo>
                <a:lnTo>
                  <a:pt x="1726526" y="50927"/>
                </a:lnTo>
                <a:lnTo>
                  <a:pt x="1688626" y="23757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EAA5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>
            <a:hlinkClick r:id="rId20" action="ppaction://hlinksldjump"/>
          </p:cNvPr>
          <p:cNvSpPr/>
          <p:nvPr/>
        </p:nvSpPr>
        <p:spPr>
          <a:xfrm>
            <a:off x="8106384" y="282770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4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7"/>
                </a:lnTo>
                <a:lnTo>
                  <a:pt x="1726526" y="50926"/>
                </a:lnTo>
                <a:lnTo>
                  <a:pt x="1755850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23"/>
                </a:lnTo>
                <a:lnTo>
                  <a:pt x="1755850" y="260702"/>
                </a:lnTo>
                <a:lnTo>
                  <a:pt x="1726526" y="295819"/>
                </a:lnTo>
                <a:lnTo>
                  <a:pt x="1688626" y="322989"/>
                </a:lnTo>
                <a:lnTo>
                  <a:pt x="1643967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6" y="340527"/>
                </a:lnTo>
                <a:lnTo>
                  <a:pt x="92875" y="322989"/>
                </a:lnTo>
                <a:lnTo>
                  <a:pt x="54971" y="295819"/>
                </a:lnTo>
                <a:lnTo>
                  <a:pt x="25645" y="260702"/>
                </a:lnTo>
                <a:lnTo>
                  <a:pt x="6714" y="219323"/>
                </a:lnTo>
                <a:lnTo>
                  <a:pt x="0" y="173367"/>
                </a:lnTo>
                <a:lnTo>
                  <a:pt x="6714" y="127417"/>
                </a:lnTo>
                <a:lnTo>
                  <a:pt x="25645" y="86042"/>
                </a:lnTo>
                <a:lnTo>
                  <a:pt x="54971" y="50927"/>
                </a:lnTo>
                <a:lnTo>
                  <a:pt x="92875" y="23757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12700">
            <a:solidFill>
              <a:srgbClr val="212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228800" y="2883966"/>
            <a:ext cx="153289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10"/>
              </a:lnSpc>
              <a:spcBef>
                <a:spcPts val="100"/>
              </a:spcBef>
            </a:pPr>
            <a:r>
              <a:rPr sz="700" b="1" spc="-20" dirty="0">
                <a:solidFill>
                  <a:srgbClr val="212D38"/>
                </a:solidFill>
                <a:latin typeface="Arial"/>
                <a:cs typeface="Arial"/>
              </a:rPr>
              <a:t>RESP. SERV. </a:t>
            </a:r>
            <a:r>
              <a:rPr sz="700" b="1" spc="-15" dirty="0">
                <a:solidFill>
                  <a:srgbClr val="212D38"/>
                </a:solidFill>
                <a:latin typeface="Arial"/>
                <a:cs typeface="Arial"/>
              </a:rPr>
              <a:t>PREV.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E</a:t>
            </a:r>
            <a:r>
              <a:rPr sz="700" b="1" spc="-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PROTEZIONE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ts val="810"/>
              </a:lnSpc>
            </a:pPr>
            <a:r>
              <a:rPr sz="700" dirty="0">
                <a:solidFill>
                  <a:srgbClr val="212D38"/>
                </a:solidFill>
                <a:latin typeface="Arial"/>
                <a:cs typeface="Arial"/>
              </a:rPr>
              <a:t>Prof. </a:t>
            </a:r>
            <a:r>
              <a:rPr sz="700" spc="-5" dirty="0">
                <a:solidFill>
                  <a:srgbClr val="212D38"/>
                </a:solidFill>
                <a:latin typeface="Arial"/>
                <a:cs typeface="Arial"/>
              </a:rPr>
              <a:t>Giuseppe Labombarda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595158" y="2382354"/>
            <a:ext cx="1403350" cy="0"/>
          </a:xfrm>
          <a:custGeom>
            <a:avLst/>
            <a:gdLst/>
            <a:ahLst/>
            <a:cxnLst/>
            <a:rect l="l" t="t" r="r" b="b"/>
            <a:pathLst>
              <a:path w="1403350">
                <a:moveTo>
                  <a:pt x="0" y="0"/>
                </a:moveTo>
                <a:lnTo>
                  <a:pt x="1403057" y="0"/>
                </a:lnTo>
              </a:path>
            </a:pathLst>
          </a:custGeom>
          <a:ln w="12700">
            <a:solidFill>
              <a:srgbClr val="212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99283" y="3861037"/>
            <a:ext cx="1840924" cy="4061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11731" y="386435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57" y="0"/>
                </a:moveTo>
                <a:lnTo>
                  <a:pt x="187121" y="0"/>
                </a:lnTo>
                <a:lnTo>
                  <a:pt x="137524" y="6220"/>
                </a:lnTo>
                <a:lnTo>
                  <a:pt x="92866" y="23757"/>
                </a:lnTo>
                <a:lnTo>
                  <a:pt x="54965" y="50926"/>
                </a:lnTo>
                <a:lnTo>
                  <a:pt x="25641" y="86042"/>
                </a:lnTo>
                <a:lnTo>
                  <a:pt x="6713" y="127417"/>
                </a:lnTo>
                <a:lnTo>
                  <a:pt x="0" y="173380"/>
                </a:lnTo>
                <a:lnTo>
                  <a:pt x="6713" y="219330"/>
                </a:lnTo>
                <a:lnTo>
                  <a:pt x="25641" y="260706"/>
                </a:lnTo>
                <a:lnTo>
                  <a:pt x="54965" y="295821"/>
                </a:lnTo>
                <a:lnTo>
                  <a:pt x="92866" y="322990"/>
                </a:lnTo>
                <a:lnTo>
                  <a:pt x="137524" y="340527"/>
                </a:lnTo>
                <a:lnTo>
                  <a:pt x="187121" y="346748"/>
                </a:lnTo>
                <a:lnTo>
                  <a:pt x="1594357" y="346748"/>
                </a:lnTo>
                <a:lnTo>
                  <a:pt x="1643955" y="340527"/>
                </a:lnTo>
                <a:lnTo>
                  <a:pt x="1688613" y="322990"/>
                </a:lnTo>
                <a:lnTo>
                  <a:pt x="1726514" y="295821"/>
                </a:lnTo>
                <a:lnTo>
                  <a:pt x="1755838" y="260706"/>
                </a:lnTo>
                <a:lnTo>
                  <a:pt x="1774766" y="219330"/>
                </a:lnTo>
                <a:lnTo>
                  <a:pt x="1781479" y="173367"/>
                </a:lnTo>
                <a:lnTo>
                  <a:pt x="1774766" y="127417"/>
                </a:lnTo>
                <a:lnTo>
                  <a:pt x="1755838" y="86042"/>
                </a:lnTo>
                <a:lnTo>
                  <a:pt x="1726514" y="50926"/>
                </a:lnTo>
                <a:lnTo>
                  <a:pt x="1688613" y="23757"/>
                </a:lnTo>
                <a:lnTo>
                  <a:pt x="1643955" y="6220"/>
                </a:lnTo>
                <a:lnTo>
                  <a:pt x="1594357" y="0"/>
                </a:lnTo>
                <a:close/>
              </a:path>
            </a:pathLst>
          </a:custGeom>
          <a:solidFill>
            <a:srgbClr val="C4D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>
            <a:hlinkClick r:id="rId22" action="ppaction://hlinksldjump"/>
          </p:cNvPr>
          <p:cNvSpPr/>
          <p:nvPr/>
        </p:nvSpPr>
        <p:spPr>
          <a:xfrm>
            <a:off x="8111731" y="386435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21" y="0"/>
                </a:moveTo>
                <a:lnTo>
                  <a:pt x="1594357" y="0"/>
                </a:lnTo>
                <a:lnTo>
                  <a:pt x="1643955" y="6220"/>
                </a:lnTo>
                <a:lnTo>
                  <a:pt x="1688613" y="23757"/>
                </a:lnTo>
                <a:lnTo>
                  <a:pt x="1726514" y="50926"/>
                </a:lnTo>
                <a:lnTo>
                  <a:pt x="1755838" y="86042"/>
                </a:lnTo>
                <a:lnTo>
                  <a:pt x="1774766" y="127417"/>
                </a:lnTo>
                <a:lnTo>
                  <a:pt x="1781479" y="173367"/>
                </a:lnTo>
                <a:lnTo>
                  <a:pt x="1774766" y="219330"/>
                </a:lnTo>
                <a:lnTo>
                  <a:pt x="1755838" y="260706"/>
                </a:lnTo>
                <a:lnTo>
                  <a:pt x="1726514" y="295821"/>
                </a:lnTo>
                <a:lnTo>
                  <a:pt x="1688613" y="322990"/>
                </a:lnTo>
                <a:lnTo>
                  <a:pt x="1643955" y="340527"/>
                </a:lnTo>
                <a:lnTo>
                  <a:pt x="1594357" y="346748"/>
                </a:lnTo>
                <a:lnTo>
                  <a:pt x="187121" y="346748"/>
                </a:lnTo>
                <a:lnTo>
                  <a:pt x="137524" y="340527"/>
                </a:lnTo>
                <a:lnTo>
                  <a:pt x="92866" y="322990"/>
                </a:lnTo>
                <a:lnTo>
                  <a:pt x="54965" y="295821"/>
                </a:lnTo>
                <a:lnTo>
                  <a:pt x="25641" y="260706"/>
                </a:lnTo>
                <a:lnTo>
                  <a:pt x="6713" y="219330"/>
                </a:lnTo>
                <a:lnTo>
                  <a:pt x="0" y="173380"/>
                </a:lnTo>
                <a:lnTo>
                  <a:pt x="6713" y="127417"/>
                </a:lnTo>
                <a:lnTo>
                  <a:pt x="25641" y="86042"/>
                </a:lnTo>
                <a:lnTo>
                  <a:pt x="54965" y="50926"/>
                </a:lnTo>
                <a:lnTo>
                  <a:pt x="92866" y="23757"/>
                </a:lnTo>
                <a:lnTo>
                  <a:pt x="137524" y="6220"/>
                </a:lnTo>
                <a:lnTo>
                  <a:pt x="187121" y="0"/>
                </a:lnTo>
                <a:close/>
              </a:path>
            </a:pathLst>
          </a:custGeom>
          <a:ln w="12700">
            <a:solidFill>
              <a:srgbClr val="212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190547" y="3918293"/>
            <a:ext cx="162750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1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RAPPR. DEI </a:t>
            </a:r>
            <a:r>
              <a:rPr sz="700" b="1" spc="-30" dirty="0">
                <a:solidFill>
                  <a:srgbClr val="212D38"/>
                </a:solidFill>
                <a:latin typeface="Arial"/>
                <a:cs typeface="Arial"/>
              </a:rPr>
              <a:t>LAV.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PER LA</a:t>
            </a:r>
            <a:r>
              <a:rPr sz="700" b="1" spc="-9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SICUREZZA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ts val="810"/>
              </a:lnSpc>
            </a:pPr>
            <a:r>
              <a:rPr sz="700" dirty="0">
                <a:solidFill>
                  <a:srgbClr val="212D38"/>
                </a:solidFill>
                <a:latin typeface="Arial"/>
                <a:cs typeface="Arial"/>
              </a:rPr>
              <a:t>Prof.ssa </a:t>
            </a:r>
            <a:r>
              <a:rPr sz="700" spc="-5" dirty="0">
                <a:solidFill>
                  <a:srgbClr val="212D38"/>
                </a:solidFill>
                <a:latin typeface="Arial"/>
                <a:cs typeface="Arial"/>
              </a:rPr>
              <a:t>Marina Provino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099283" y="4852113"/>
            <a:ext cx="1840924" cy="4061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11731" y="485542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57" y="0"/>
                </a:moveTo>
                <a:lnTo>
                  <a:pt x="187121" y="0"/>
                </a:lnTo>
                <a:lnTo>
                  <a:pt x="137524" y="6220"/>
                </a:lnTo>
                <a:lnTo>
                  <a:pt x="92866" y="23758"/>
                </a:lnTo>
                <a:lnTo>
                  <a:pt x="54965" y="50928"/>
                </a:lnTo>
                <a:lnTo>
                  <a:pt x="25641" y="86045"/>
                </a:lnTo>
                <a:lnTo>
                  <a:pt x="6713" y="127424"/>
                </a:lnTo>
                <a:lnTo>
                  <a:pt x="0" y="173380"/>
                </a:lnTo>
                <a:lnTo>
                  <a:pt x="6713" y="219335"/>
                </a:lnTo>
                <a:lnTo>
                  <a:pt x="25641" y="260715"/>
                </a:lnTo>
                <a:lnTo>
                  <a:pt x="54965" y="295832"/>
                </a:lnTo>
                <a:lnTo>
                  <a:pt x="92866" y="323002"/>
                </a:lnTo>
                <a:lnTo>
                  <a:pt x="137524" y="340540"/>
                </a:lnTo>
                <a:lnTo>
                  <a:pt x="187121" y="346760"/>
                </a:lnTo>
                <a:lnTo>
                  <a:pt x="1594357" y="346760"/>
                </a:lnTo>
                <a:lnTo>
                  <a:pt x="1643955" y="340540"/>
                </a:lnTo>
                <a:lnTo>
                  <a:pt x="1688613" y="323002"/>
                </a:lnTo>
                <a:lnTo>
                  <a:pt x="1726514" y="295832"/>
                </a:lnTo>
                <a:lnTo>
                  <a:pt x="1755838" y="260715"/>
                </a:lnTo>
                <a:lnTo>
                  <a:pt x="1774766" y="219335"/>
                </a:lnTo>
                <a:lnTo>
                  <a:pt x="1781479" y="173380"/>
                </a:lnTo>
                <a:lnTo>
                  <a:pt x="1774766" y="127424"/>
                </a:lnTo>
                <a:lnTo>
                  <a:pt x="1755838" y="86045"/>
                </a:lnTo>
                <a:lnTo>
                  <a:pt x="1726514" y="50928"/>
                </a:lnTo>
                <a:lnTo>
                  <a:pt x="1688613" y="23758"/>
                </a:lnTo>
                <a:lnTo>
                  <a:pt x="1643955" y="6220"/>
                </a:lnTo>
                <a:lnTo>
                  <a:pt x="1594357" y="0"/>
                </a:lnTo>
                <a:close/>
              </a:path>
            </a:pathLst>
          </a:custGeom>
          <a:solidFill>
            <a:srgbClr val="C4D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>
            <a:hlinkClick r:id="rId24" action="ppaction://hlinksldjump"/>
          </p:cNvPr>
          <p:cNvSpPr/>
          <p:nvPr/>
        </p:nvSpPr>
        <p:spPr>
          <a:xfrm>
            <a:off x="8111731" y="4855425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21" y="0"/>
                </a:moveTo>
                <a:lnTo>
                  <a:pt x="1594357" y="0"/>
                </a:lnTo>
                <a:lnTo>
                  <a:pt x="1643955" y="6220"/>
                </a:lnTo>
                <a:lnTo>
                  <a:pt x="1688613" y="23758"/>
                </a:lnTo>
                <a:lnTo>
                  <a:pt x="1726514" y="50928"/>
                </a:lnTo>
                <a:lnTo>
                  <a:pt x="1755838" y="86045"/>
                </a:lnTo>
                <a:lnTo>
                  <a:pt x="1774766" y="127424"/>
                </a:lnTo>
                <a:lnTo>
                  <a:pt x="1781479" y="173380"/>
                </a:lnTo>
                <a:lnTo>
                  <a:pt x="1774766" y="219335"/>
                </a:lnTo>
                <a:lnTo>
                  <a:pt x="1755838" y="260715"/>
                </a:lnTo>
                <a:lnTo>
                  <a:pt x="1726514" y="295832"/>
                </a:lnTo>
                <a:lnTo>
                  <a:pt x="1688613" y="323002"/>
                </a:lnTo>
                <a:lnTo>
                  <a:pt x="1643955" y="340540"/>
                </a:lnTo>
                <a:lnTo>
                  <a:pt x="1594357" y="346760"/>
                </a:lnTo>
                <a:lnTo>
                  <a:pt x="187121" y="346760"/>
                </a:lnTo>
                <a:lnTo>
                  <a:pt x="137524" y="340540"/>
                </a:lnTo>
                <a:lnTo>
                  <a:pt x="92866" y="323002"/>
                </a:lnTo>
                <a:lnTo>
                  <a:pt x="54965" y="295832"/>
                </a:lnTo>
                <a:lnTo>
                  <a:pt x="25641" y="260715"/>
                </a:lnTo>
                <a:lnTo>
                  <a:pt x="6713" y="219335"/>
                </a:lnTo>
                <a:lnTo>
                  <a:pt x="0" y="173380"/>
                </a:lnTo>
                <a:lnTo>
                  <a:pt x="6713" y="127424"/>
                </a:lnTo>
                <a:lnTo>
                  <a:pt x="25641" y="86045"/>
                </a:lnTo>
                <a:lnTo>
                  <a:pt x="54965" y="50928"/>
                </a:lnTo>
                <a:lnTo>
                  <a:pt x="92866" y="23758"/>
                </a:lnTo>
                <a:lnTo>
                  <a:pt x="137524" y="6220"/>
                </a:lnTo>
                <a:lnTo>
                  <a:pt x="187121" y="0"/>
                </a:lnTo>
                <a:close/>
              </a:path>
            </a:pathLst>
          </a:custGeom>
          <a:ln w="12700">
            <a:solidFill>
              <a:srgbClr val="212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313305" y="4909362"/>
            <a:ext cx="1382395" cy="2317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22860">
              <a:lnSpc>
                <a:spcPts val="780"/>
              </a:lnSpc>
              <a:spcBef>
                <a:spcPts val="175"/>
              </a:spcBef>
            </a:pP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COORDINATORE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EMERGENZE  </a:t>
            </a:r>
            <a:r>
              <a:rPr sz="700" b="1" spc="-5" dirty="0">
                <a:solidFill>
                  <a:srgbClr val="212D38"/>
                </a:solidFill>
                <a:latin typeface="Arial"/>
                <a:cs typeface="Arial"/>
              </a:rPr>
              <a:t>ADD. </a:t>
            </a:r>
            <a:r>
              <a:rPr sz="700" b="1" spc="-15" dirty="0">
                <a:solidFill>
                  <a:srgbClr val="212D38"/>
                </a:solidFill>
                <a:latin typeface="Arial"/>
                <a:cs typeface="Arial"/>
              </a:rPr>
              <a:t>CHIAMATA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DI</a:t>
            </a:r>
            <a:r>
              <a:rPr sz="700" b="1" spc="-8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SOCCORSO</a:t>
            </a:r>
            <a:endParaRPr sz="7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099283" y="5398510"/>
            <a:ext cx="1840924" cy="4061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>
            <a:hlinkClick r:id="rId26" action="ppaction://hlinksldjump"/>
          </p:cNvPr>
          <p:cNvSpPr/>
          <p:nvPr/>
        </p:nvSpPr>
        <p:spPr>
          <a:xfrm>
            <a:off x="8111731" y="5401830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57" y="0"/>
                </a:moveTo>
                <a:lnTo>
                  <a:pt x="187121" y="0"/>
                </a:lnTo>
                <a:lnTo>
                  <a:pt x="137524" y="6220"/>
                </a:lnTo>
                <a:lnTo>
                  <a:pt x="92866" y="23757"/>
                </a:lnTo>
                <a:lnTo>
                  <a:pt x="54965" y="50927"/>
                </a:lnTo>
                <a:lnTo>
                  <a:pt x="25641" y="86042"/>
                </a:lnTo>
                <a:lnTo>
                  <a:pt x="6713" y="127417"/>
                </a:lnTo>
                <a:lnTo>
                  <a:pt x="0" y="173380"/>
                </a:lnTo>
                <a:lnTo>
                  <a:pt x="6713" y="219330"/>
                </a:lnTo>
                <a:lnTo>
                  <a:pt x="25641" y="260706"/>
                </a:lnTo>
                <a:lnTo>
                  <a:pt x="54965" y="295821"/>
                </a:lnTo>
                <a:lnTo>
                  <a:pt x="92866" y="322990"/>
                </a:lnTo>
                <a:lnTo>
                  <a:pt x="137524" y="340527"/>
                </a:lnTo>
                <a:lnTo>
                  <a:pt x="187121" y="346748"/>
                </a:lnTo>
                <a:lnTo>
                  <a:pt x="1594357" y="346748"/>
                </a:lnTo>
                <a:lnTo>
                  <a:pt x="1643955" y="340527"/>
                </a:lnTo>
                <a:lnTo>
                  <a:pt x="1688613" y="322990"/>
                </a:lnTo>
                <a:lnTo>
                  <a:pt x="1726514" y="295821"/>
                </a:lnTo>
                <a:lnTo>
                  <a:pt x="1755838" y="260706"/>
                </a:lnTo>
                <a:lnTo>
                  <a:pt x="1774766" y="219330"/>
                </a:lnTo>
                <a:lnTo>
                  <a:pt x="1781479" y="173367"/>
                </a:lnTo>
                <a:lnTo>
                  <a:pt x="1774766" y="127417"/>
                </a:lnTo>
                <a:lnTo>
                  <a:pt x="1755838" y="86042"/>
                </a:lnTo>
                <a:lnTo>
                  <a:pt x="1726514" y="50927"/>
                </a:lnTo>
                <a:lnTo>
                  <a:pt x="1688613" y="23757"/>
                </a:lnTo>
                <a:lnTo>
                  <a:pt x="1643955" y="6220"/>
                </a:lnTo>
                <a:lnTo>
                  <a:pt x="1594357" y="0"/>
                </a:lnTo>
                <a:close/>
              </a:path>
            </a:pathLst>
          </a:custGeom>
          <a:solidFill>
            <a:srgbClr val="C4D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11731" y="5401830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21" y="0"/>
                </a:moveTo>
                <a:lnTo>
                  <a:pt x="1594357" y="0"/>
                </a:lnTo>
                <a:lnTo>
                  <a:pt x="1643955" y="6220"/>
                </a:lnTo>
                <a:lnTo>
                  <a:pt x="1688613" y="23757"/>
                </a:lnTo>
                <a:lnTo>
                  <a:pt x="1726514" y="50927"/>
                </a:lnTo>
                <a:lnTo>
                  <a:pt x="1755838" y="86042"/>
                </a:lnTo>
                <a:lnTo>
                  <a:pt x="1774766" y="127417"/>
                </a:lnTo>
                <a:lnTo>
                  <a:pt x="1781479" y="173367"/>
                </a:lnTo>
                <a:lnTo>
                  <a:pt x="1774766" y="219330"/>
                </a:lnTo>
                <a:lnTo>
                  <a:pt x="1755838" y="260706"/>
                </a:lnTo>
                <a:lnTo>
                  <a:pt x="1726514" y="295821"/>
                </a:lnTo>
                <a:lnTo>
                  <a:pt x="1688613" y="322990"/>
                </a:lnTo>
                <a:lnTo>
                  <a:pt x="1643955" y="340527"/>
                </a:lnTo>
                <a:lnTo>
                  <a:pt x="1594357" y="346748"/>
                </a:lnTo>
                <a:lnTo>
                  <a:pt x="187121" y="346748"/>
                </a:lnTo>
                <a:lnTo>
                  <a:pt x="137524" y="340527"/>
                </a:lnTo>
                <a:lnTo>
                  <a:pt x="92866" y="322990"/>
                </a:lnTo>
                <a:lnTo>
                  <a:pt x="54965" y="295821"/>
                </a:lnTo>
                <a:lnTo>
                  <a:pt x="25641" y="260706"/>
                </a:lnTo>
                <a:lnTo>
                  <a:pt x="6713" y="219330"/>
                </a:lnTo>
                <a:lnTo>
                  <a:pt x="0" y="173380"/>
                </a:lnTo>
                <a:lnTo>
                  <a:pt x="6713" y="127417"/>
                </a:lnTo>
                <a:lnTo>
                  <a:pt x="25641" y="86042"/>
                </a:lnTo>
                <a:lnTo>
                  <a:pt x="54965" y="50927"/>
                </a:lnTo>
                <a:lnTo>
                  <a:pt x="92866" y="23757"/>
                </a:lnTo>
                <a:lnTo>
                  <a:pt x="137524" y="6220"/>
                </a:lnTo>
                <a:lnTo>
                  <a:pt x="187121" y="0"/>
                </a:lnTo>
                <a:close/>
              </a:path>
            </a:pathLst>
          </a:custGeom>
          <a:ln w="12700">
            <a:solidFill>
              <a:srgbClr val="212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8193099" y="5501487"/>
            <a:ext cx="16224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5" dirty="0">
                <a:solidFill>
                  <a:srgbClr val="212D38"/>
                </a:solidFill>
                <a:latin typeface="Arial"/>
                <a:cs typeface="Arial"/>
              </a:rPr>
              <a:t>ADD.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ANTINCENDIO </a:t>
            </a:r>
            <a:r>
              <a:rPr sz="700" b="1" spc="-5" dirty="0">
                <a:solidFill>
                  <a:srgbClr val="212D38"/>
                </a:solidFill>
                <a:latin typeface="Arial"/>
                <a:cs typeface="Arial"/>
              </a:rPr>
              <a:t>ED</a:t>
            </a:r>
            <a:r>
              <a:rPr sz="700" b="1" spc="-8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EMERGENZA</a:t>
            </a:r>
            <a:endParaRPr sz="7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099283" y="5932388"/>
            <a:ext cx="1840924" cy="4061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11731" y="5935700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57" y="0"/>
                </a:moveTo>
                <a:lnTo>
                  <a:pt x="187121" y="0"/>
                </a:lnTo>
                <a:lnTo>
                  <a:pt x="137524" y="6220"/>
                </a:lnTo>
                <a:lnTo>
                  <a:pt x="92866" y="23758"/>
                </a:lnTo>
                <a:lnTo>
                  <a:pt x="54965" y="50928"/>
                </a:lnTo>
                <a:lnTo>
                  <a:pt x="25641" y="86045"/>
                </a:lnTo>
                <a:lnTo>
                  <a:pt x="6713" y="127424"/>
                </a:lnTo>
                <a:lnTo>
                  <a:pt x="0" y="173380"/>
                </a:lnTo>
                <a:lnTo>
                  <a:pt x="6713" y="219335"/>
                </a:lnTo>
                <a:lnTo>
                  <a:pt x="25641" y="260715"/>
                </a:lnTo>
                <a:lnTo>
                  <a:pt x="54965" y="295832"/>
                </a:lnTo>
                <a:lnTo>
                  <a:pt x="92866" y="323002"/>
                </a:lnTo>
                <a:lnTo>
                  <a:pt x="137524" y="340540"/>
                </a:lnTo>
                <a:lnTo>
                  <a:pt x="187121" y="346760"/>
                </a:lnTo>
                <a:lnTo>
                  <a:pt x="1594357" y="346760"/>
                </a:lnTo>
                <a:lnTo>
                  <a:pt x="1643955" y="340540"/>
                </a:lnTo>
                <a:lnTo>
                  <a:pt x="1688613" y="323002"/>
                </a:lnTo>
                <a:lnTo>
                  <a:pt x="1726514" y="295832"/>
                </a:lnTo>
                <a:lnTo>
                  <a:pt x="1755838" y="260715"/>
                </a:lnTo>
                <a:lnTo>
                  <a:pt x="1774766" y="219335"/>
                </a:lnTo>
                <a:lnTo>
                  <a:pt x="1781479" y="173380"/>
                </a:lnTo>
                <a:lnTo>
                  <a:pt x="1774766" y="127424"/>
                </a:lnTo>
                <a:lnTo>
                  <a:pt x="1755838" y="86045"/>
                </a:lnTo>
                <a:lnTo>
                  <a:pt x="1726514" y="50928"/>
                </a:lnTo>
                <a:lnTo>
                  <a:pt x="1688613" y="23758"/>
                </a:lnTo>
                <a:lnTo>
                  <a:pt x="1643955" y="6220"/>
                </a:lnTo>
                <a:lnTo>
                  <a:pt x="1594357" y="0"/>
                </a:lnTo>
                <a:close/>
              </a:path>
            </a:pathLst>
          </a:custGeom>
          <a:solidFill>
            <a:srgbClr val="C4D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>
            <a:hlinkClick r:id="rId28" action="ppaction://hlinksldjump"/>
          </p:cNvPr>
          <p:cNvSpPr/>
          <p:nvPr/>
        </p:nvSpPr>
        <p:spPr>
          <a:xfrm>
            <a:off x="8111731" y="5935700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21" y="0"/>
                </a:moveTo>
                <a:lnTo>
                  <a:pt x="1594357" y="0"/>
                </a:lnTo>
                <a:lnTo>
                  <a:pt x="1643955" y="6220"/>
                </a:lnTo>
                <a:lnTo>
                  <a:pt x="1688613" y="23758"/>
                </a:lnTo>
                <a:lnTo>
                  <a:pt x="1726514" y="50928"/>
                </a:lnTo>
                <a:lnTo>
                  <a:pt x="1755838" y="86045"/>
                </a:lnTo>
                <a:lnTo>
                  <a:pt x="1774766" y="127424"/>
                </a:lnTo>
                <a:lnTo>
                  <a:pt x="1781479" y="173380"/>
                </a:lnTo>
                <a:lnTo>
                  <a:pt x="1774766" y="219335"/>
                </a:lnTo>
                <a:lnTo>
                  <a:pt x="1755838" y="260715"/>
                </a:lnTo>
                <a:lnTo>
                  <a:pt x="1726514" y="295832"/>
                </a:lnTo>
                <a:lnTo>
                  <a:pt x="1688613" y="323002"/>
                </a:lnTo>
                <a:lnTo>
                  <a:pt x="1643955" y="340540"/>
                </a:lnTo>
                <a:lnTo>
                  <a:pt x="1594357" y="346760"/>
                </a:lnTo>
                <a:lnTo>
                  <a:pt x="187121" y="346760"/>
                </a:lnTo>
                <a:lnTo>
                  <a:pt x="137524" y="340540"/>
                </a:lnTo>
                <a:lnTo>
                  <a:pt x="92866" y="323002"/>
                </a:lnTo>
                <a:lnTo>
                  <a:pt x="54965" y="295832"/>
                </a:lnTo>
                <a:lnTo>
                  <a:pt x="25641" y="260715"/>
                </a:lnTo>
                <a:lnTo>
                  <a:pt x="6713" y="219335"/>
                </a:lnTo>
                <a:lnTo>
                  <a:pt x="0" y="173380"/>
                </a:lnTo>
                <a:lnTo>
                  <a:pt x="6713" y="127424"/>
                </a:lnTo>
                <a:lnTo>
                  <a:pt x="25641" y="86045"/>
                </a:lnTo>
                <a:lnTo>
                  <a:pt x="54965" y="50928"/>
                </a:lnTo>
                <a:lnTo>
                  <a:pt x="92866" y="23758"/>
                </a:lnTo>
                <a:lnTo>
                  <a:pt x="137524" y="6220"/>
                </a:lnTo>
                <a:lnTo>
                  <a:pt x="187121" y="0"/>
                </a:lnTo>
                <a:close/>
              </a:path>
            </a:pathLst>
          </a:custGeom>
          <a:ln w="12700">
            <a:solidFill>
              <a:srgbClr val="212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300084" y="6035357"/>
            <a:ext cx="14084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ADDETTI AL PRIMO</a:t>
            </a:r>
            <a:r>
              <a:rPr sz="700" b="1" spc="-13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SOCCORSO</a:t>
            </a:r>
            <a:endParaRPr sz="7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099283" y="4342727"/>
            <a:ext cx="1840924" cy="4061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11731" y="4346041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57" y="0"/>
                </a:moveTo>
                <a:lnTo>
                  <a:pt x="187121" y="0"/>
                </a:lnTo>
                <a:lnTo>
                  <a:pt x="137524" y="6220"/>
                </a:lnTo>
                <a:lnTo>
                  <a:pt x="92866" y="23758"/>
                </a:lnTo>
                <a:lnTo>
                  <a:pt x="54965" y="50928"/>
                </a:lnTo>
                <a:lnTo>
                  <a:pt x="25641" y="86045"/>
                </a:lnTo>
                <a:lnTo>
                  <a:pt x="6713" y="127424"/>
                </a:lnTo>
                <a:lnTo>
                  <a:pt x="0" y="173380"/>
                </a:lnTo>
                <a:lnTo>
                  <a:pt x="6713" y="219331"/>
                </a:lnTo>
                <a:lnTo>
                  <a:pt x="25641" y="260709"/>
                </a:lnTo>
                <a:lnTo>
                  <a:pt x="54965" y="295827"/>
                </a:lnTo>
                <a:lnTo>
                  <a:pt x="92866" y="322999"/>
                </a:lnTo>
                <a:lnTo>
                  <a:pt x="137524" y="340539"/>
                </a:lnTo>
                <a:lnTo>
                  <a:pt x="187121" y="346760"/>
                </a:lnTo>
                <a:lnTo>
                  <a:pt x="1594357" y="346760"/>
                </a:lnTo>
                <a:lnTo>
                  <a:pt x="1643955" y="340539"/>
                </a:lnTo>
                <a:lnTo>
                  <a:pt x="1688613" y="322999"/>
                </a:lnTo>
                <a:lnTo>
                  <a:pt x="1726514" y="295827"/>
                </a:lnTo>
                <a:lnTo>
                  <a:pt x="1755838" y="260709"/>
                </a:lnTo>
                <a:lnTo>
                  <a:pt x="1774766" y="219331"/>
                </a:lnTo>
                <a:lnTo>
                  <a:pt x="1781479" y="173380"/>
                </a:lnTo>
                <a:lnTo>
                  <a:pt x="1774766" y="127424"/>
                </a:lnTo>
                <a:lnTo>
                  <a:pt x="1755838" y="86045"/>
                </a:lnTo>
                <a:lnTo>
                  <a:pt x="1726514" y="50928"/>
                </a:lnTo>
                <a:lnTo>
                  <a:pt x="1688613" y="23758"/>
                </a:lnTo>
                <a:lnTo>
                  <a:pt x="1643955" y="6220"/>
                </a:lnTo>
                <a:lnTo>
                  <a:pt x="1594357" y="0"/>
                </a:lnTo>
                <a:close/>
              </a:path>
            </a:pathLst>
          </a:custGeom>
          <a:solidFill>
            <a:srgbClr val="C4D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>
            <a:hlinkClick r:id="rId30" action="ppaction://hlinksldjump"/>
          </p:cNvPr>
          <p:cNvSpPr/>
          <p:nvPr/>
        </p:nvSpPr>
        <p:spPr>
          <a:xfrm>
            <a:off x="8111731" y="4346041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21" y="0"/>
                </a:moveTo>
                <a:lnTo>
                  <a:pt x="1594357" y="0"/>
                </a:lnTo>
                <a:lnTo>
                  <a:pt x="1643955" y="6220"/>
                </a:lnTo>
                <a:lnTo>
                  <a:pt x="1688613" y="23758"/>
                </a:lnTo>
                <a:lnTo>
                  <a:pt x="1726514" y="50928"/>
                </a:lnTo>
                <a:lnTo>
                  <a:pt x="1755838" y="86045"/>
                </a:lnTo>
                <a:lnTo>
                  <a:pt x="1774766" y="127424"/>
                </a:lnTo>
                <a:lnTo>
                  <a:pt x="1781479" y="173380"/>
                </a:lnTo>
                <a:lnTo>
                  <a:pt x="1774766" y="219331"/>
                </a:lnTo>
                <a:lnTo>
                  <a:pt x="1755838" y="260709"/>
                </a:lnTo>
                <a:lnTo>
                  <a:pt x="1726514" y="295827"/>
                </a:lnTo>
                <a:lnTo>
                  <a:pt x="1688613" y="322999"/>
                </a:lnTo>
                <a:lnTo>
                  <a:pt x="1643955" y="340539"/>
                </a:lnTo>
                <a:lnTo>
                  <a:pt x="1594357" y="346760"/>
                </a:lnTo>
                <a:lnTo>
                  <a:pt x="187121" y="346760"/>
                </a:lnTo>
                <a:lnTo>
                  <a:pt x="137524" y="340539"/>
                </a:lnTo>
                <a:lnTo>
                  <a:pt x="92866" y="322999"/>
                </a:lnTo>
                <a:lnTo>
                  <a:pt x="54965" y="295827"/>
                </a:lnTo>
                <a:lnTo>
                  <a:pt x="25641" y="260709"/>
                </a:lnTo>
                <a:lnTo>
                  <a:pt x="6713" y="219331"/>
                </a:lnTo>
                <a:lnTo>
                  <a:pt x="0" y="173380"/>
                </a:lnTo>
                <a:lnTo>
                  <a:pt x="6713" y="127424"/>
                </a:lnTo>
                <a:lnTo>
                  <a:pt x="25641" y="86045"/>
                </a:lnTo>
                <a:lnTo>
                  <a:pt x="54965" y="50928"/>
                </a:lnTo>
                <a:lnTo>
                  <a:pt x="92866" y="23758"/>
                </a:lnTo>
                <a:lnTo>
                  <a:pt x="137524" y="6220"/>
                </a:lnTo>
                <a:lnTo>
                  <a:pt x="187121" y="0"/>
                </a:lnTo>
                <a:close/>
              </a:path>
            </a:pathLst>
          </a:custGeom>
          <a:ln w="12700">
            <a:solidFill>
              <a:srgbClr val="212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257095" y="4399978"/>
            <a:ext cx="149479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10"/>
              </a:lnSpc>
              <a:spcBef>
                <a:spcPts val="100"/>
              </a:spcBef>
            </a:pPr>
            <a:r>
              <a:rPr sz="700" b="1" spc="-5" dirty="0">
                <a:solidFill>
                  <a:srgbClr val="212D38"/>
                </a:solidFill>
                <a:latin typeface="Arial"/>
                <a:cs typeface="Arial"/>
              </a:rPr>
              <a:t>ADD. </a:t>
            </a:r>
            <a:r>
              <a:rPr sz="700" b="1" spc="-20" dirty="0">
                <a:solidFill>
                  <a:srgbClr val="212D38"/>
                </a:solidFill>
                <a:latin typeface="Arial"/>
                <a:cs typeface="Arial"/>
              </a:rPr>
              <a:t>SERV. </a:t>
            </a:r>
            <a:r>
              <a:rPr sz="700" b="1" spc="-15" dirty="0">
                <a:solidFill>
                  <a:srgbClr val="212D38"/>
                </a:solidFill>
                <a:latin typeface="Arial"/>
                <a:cs typeface="Arial"/>
              </a:rPr>
              <a:t>PREV.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E</a:t>
            </a:r>
            <a:r>
              <a:rPr sz="700" b="1" spc="-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PROTEZIONE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810"/>
              </a:lnSpc>
            </a:pPr>
            <a:r>
              <a:rPr sz="700" dirty="0">
                <a:solidFill>
                  <a:srgbClr val="212D38"/>
                </a:solidFill>
                <a:latin typeface="Arial"/>
                <a:cs typeface="Arial"/>
              </a:rPr>
              <a:t>Prof. </a:t>
            </a:r>
            <a:r>
              <a:rPr sz="700" spc="-5" dirty="0">
                <a:solidFill>
                  <a:srgbClr val="212D38"/>
                </a:solidFill>
                <a:latin typeface="Arial"/>
                <a:cs typeface="Arial"/>
              </a:rPr>
              <a:t>Roberto Olivieri</a:t>
            </a:r>
            <a:endParaRPr sz="700">
              <a:latin typeface="Arial"/>
              <a:cs typeface="Arial"/>
            </a:endParaRPr>
          </a:p>
        </p:txBody>
      </p:sp>
      <p:sp>
        <p:nvSpPr>
          <p:cNvPr id="89" name="object 89">
            <a:hlinkClick r:id="rId31" action="ppaction://hlinksldjump"/>
          </p:cNvPr>
          <p:cNvSpPr/>
          <p:nvPr/>
        </p:nvSpPr>
        <p:spPr>
          <a:xfrm>
            <a:off x="2892742" y="220898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4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7"/>
                </a:lnTo>
                <a:lnTo>
                  <a:pt x="54971" y="50926"/>
                </a:lnTo>
                <a:lnTo>
                  <a:pt x="25645" y="86042"/>
                </a:lnTo>
                <a:lnTo>
                  <a:pt x="6714" y="127417"/>
                </a:lnTo>
                <a:lnTo>
                  <a:pt x="0" y="173380"/>
                </a:lnTo>
                <a:lnTo>
                  <a:pt x="6714" y="219330"/>
                </a:lnTo>
                <a:lnTo>
                  <a:pt x="25645" y="260706"/>
                </a:lnTo>
                <a:lnTo>
                  <a:pt x="54971" y="295821"/>
                </a:lnTo>
                <a:lnTo>
                  <a:pt x="92875" y="322990"/>
                </a:lnTo>
                <a:lnTo>
                  <a:pt x="137536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7" y="340527"/>
                </a:lnTo>
                <a:lnTo>
                  <a:pt x="1688626" y="322990"/>
                </a:lnTo>
                <a:lnTo>
                  <a:pt x="1726526" y="295821"/>
                </a:lnTo>
                <a:lnTo>
                  <a:pt x="1755850" y="260706"/>
                </a:lnTo>
                <a:lnTo>
                  <a:pt x="1774778" y="219330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50" y="86042"/>
                </a:lnTo>
                <a:lnTo>
                  <a:pt x="1726526" y="50926"/>
                </a:lnTo>
                <a:lnTo>
                  <a:pt x="1688626" y="23757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ED6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92742" y="220898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10" h="347344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7"/>
                </a:lnTo>
                <a:lnTo>
                  <a:pt x="1726526" y="50926"/>
                </a:lnTo>
                <a:lnTo>
                  <a:pt x="1755850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30"/>
                </a:lnTo>
                <a:lnTo>
                  <a:pt x="1755850" y="260706"/>
                </a:lnTo>
                <a:lnTo>
                  <a:pt x="1726526" y="295821"/>
                </a:lnTo>
                <a:lnTo>
                  <a:pt x="1688626" y="322990"/>
                </a:lnTo>
                <a:lnTo>
                  <a:pt x="1643967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6" y="340527"/>
                </a:lnTo>
                <a:lnTo>
                  <a:pt x="92875" y="322990"/>
                </a:lnTo>
                <a:lnTo>
                  <a:pt x="54971" y="295821"/>
                </a:lnTo>
                <a:lnTo>
                  <a:pt x="25645" y="260706"/>
                </a:lnTo>
                <a:lnTo>
                  <a:pt x="6714" y="219330"/>
                </a:lnTo>
                <a:lnTo>
                  <a:pt x="0" y="173380"/>
                </a:lnTo>
                <a:lnTo>
                  <a:pt x="6714" y="127417"/>
                </a:lnTo>
                <a:lnTo>
                  <a:pt x="25645" y="86042"/>
                </a:lnTo>
                <a:lnTo>
                  <a:pt x="54971" y="50926"/>
                </a:lnTo>
                <a:lnTo>
                  <a:pt x="92875" y="23757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ED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>
            <a:hlinkClick r:id="rId31" action="ppaction://hlinksldjump"/>
          </p:cNvPr>
          <p:cNvSpPr txBox="1"/>
          <p:nvPr/>
        </p:nvSpPr>
        <p:spPr>
          <a:xfrm>
            <a:off x="3226816" y="2262924"/>
            <a:ext cx="111760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1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DIRIGENTE</a:t>
            </a:r>
            <a:r>
              <a:rPr sz="700" b="1" spc="-7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SCOLASTICO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ts val="810"/>
              </a:lnSpc>
            </a:pPr>
            <a:r>
              <a:rPr sz="700" dirty="0">
                <a:solidFill>
                  <a:srgbClr val="212D38"/>
                </a:solidFill>
                <a:latin typeface="Arial"/>
                <a:cs typeface="Arial"/>
              </a:rPr>
              <a:t>Prof.ssa </a:t>
            </a:r>
            <a:r>
              <a:rPr sz="700" spc="-5" dirty="0">
                <a:solidFill>
                  <a:srgbClr val="212D38"/>
                </a:solidFill>
                <a:latin typeface="Arial"/>
                <a:cs typeface="Arial"/>
              </a:rPr>
              <a:t>Lucia</a:t>
            </a:r>
            <a:r>
              <a:rPr sz="700" spc="-1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12D38"/>
                </a:solidFill>
                <a:latin typeface="Arial"/>
                <a:cs typeface="Arial"/>
              </a:rPr>
              <a:t>Scarcelli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726654" y="880884"/>
            <a:ext cx="2563495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</a:pPr>
            <a:r>
              <a:rPr sz="1000" b="1" dirty="0">
                <a:solidFill>
                  <a:srgbClr val="212D38"/>
                </a:solidFill>
                <a:latin typeface="Arial"/>
                <a:cs typeface="Arial"/>
              </a:rPr>
              <a:t>SCUOLA SECONDARIA DI PRIMO</a:t>
            </a:r>
            <a:r>
              <a:rPr sz="1000" b="1" spc="-18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12D38"/>
                </a:solidFill>
                <a:latin typeface="Arial"/>
                <a:cs typeface="Arial"/>
              </a:rPr>
              <a:t>GRADO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sz="1050" b="1" spc="10" dirty="0">
                <a:solidFill>
                  <a:srgbClr val="212D38"/>
                </a:solidFill>
                <a:latin typeface="Arial"/>
                <a:cs typeface="Arial"/>
              </a:rPr>
              <a:t>“RICCARDO MONTERISI” </a:t>
            </a:r>
            <a:r>
              <a:rPr sz="1050" b="1" spc="5" dirty="0">
                <a:solidFill>
                  <a:srgbClr val="212D38"/>
                </a:solidFill>
                <a:latin typeface="Arial"/>
                <a:cs typeface="Arial"/>
              </a:rPr>
              <a:t>-</a:t>
            </a:r>
            <a:r>
              <a:rPr sz="1050" b="1" spc="-4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212D38"/>
                </a:solidFill>
                <a:latin typeface="Arial"/>
                <a:cs typeface="Arial"/>
              </a:rPr>
              <a:t>BISCEGLIE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314719" y="4473575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8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25097" y="466596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57" y="0"/>
                </a:moveTo>
                <a:lnTo>
                  <a:pt x="187121" y="0"/>
                </a:lnTo>
                <a:lnTo>
                  <a:pt x="137524" y="6220"/>
                </a:lnTo>
                <a:lnTo>
                  <a:pt x="92866" y="23757"/>
                </a:lnTo>
                <a:lnTo>
                  <a:pt x="54965" y="50927"/>
                </a:lnTo>
                <a:lnTo>
                  <a:pt x="25641" y="86042"/>
                </a:lnTo>
                <a:lnTo>
                  <a:pt x="6713" y="127417"/>
                </a:lnTo>
                <a:lnTo>
                  <a:pt x="0" y="173380"/>
                </a:lnTo>
                <a:lnTo>
                  <a:pt x="6713" y="219330"/>
                </a:lnTo>
                <a:lnTo>
                  <a:pt x="25641" y="260706"/>
                </a:lnTo>
                <a:lnTo>
                  <a:pt x="54965" y="295821"/>
                </a:lnTo>
                <a:lnTo>
                  <a:pt x="92866" y="322990"/>
                </a:lnTo>
                <a:lnTo>
                  <a:pt x="137524" y="340527"/>
                </a:lnTo>
                <a:lnTo>
                  <a:pt x="187121" y="346748"/>
                </a:lnTo>
                <a:lnTo>
                  <a:pt x="1594357" y="346748"/>
                </a:lnTo>
                <a:lnTo>
                  <a:pt x="1643956" y="340527"/>
                </a:lnTo>
                <a:lnTo>
                  <a:pt x="1688616" y="322990"/>
                </a:lnTo>
                <a:lnTo>
                  <a:pt x="1726520" y="295821"/>
                </a:lnTo>
                <a:lnTo>
                  <a:pt x="1755847" y="260706"/>
                </a:lnTo>
                <a:lnTo>
                  <a:pt x="1774777" y="219330"/>
                </a:lnTo>
                <a:lnTo>
                  <a:pt x="1781492" y="173367"/>
                </a:lnTo>
                <a:lnTo>
                  <a:pt x="1774777" y="127417"/>
                </a:lnTo>
                <a:lnTo>
                  <a:pt x="1755847" y="86042"/>
                </a:lnTo>
                <a:lnTo>
                  <a:pt x="1726520" y="50927"/>
                </a:lnTo>
                <a:lnTo>
                  <a:pt x="1688616" y="23757"/>
                </a:lnTo>
                <a:lnTo>
                  <a:pt x="1643956" y="6220"/>
                </a:lnTo>
                <a:lnTo>
                  <a:pt x="1594357" y="0"/>
                </a:lnTo>
                <a:close/>
              </a:path>
            </a:pathLst>
          </a:custGeom>
          <a:solidFill>
            <a:srgbClr val="EAA5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>
            <a:hlinkClick r:id="rId32" action="ppaction://hlinksldjump"/>
          </p:cNvPr>
          <p:cNvSpPr/>
          <p:nvPr/>
        </p:nvSpPr>
        <p:spPr>
          <a:xfrm>
            <a:off x="5425097" y="4665967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21" y="0"/>
                </a:moveTo>
                <a:lnTo>
                  <a:pt x="1594357" y="0"/>
                </a:lnTo>
                <a:lnTo>
                  <a:pt x="1643956" y="6220"/>
                </a:lnTo>
                <a:lnTo>
                  <a:pt x="1688616" y="23757"/>
                </a:lnTo>
                <a:lnTo>
                  <a:pt x="1726520" y="50927"/>
                </a:lnTo>
                <a:lnTo>
                  <a:pt x="1755847" y="86042"/>
                </a:lnTo>
                <a:lnTo>
                  <a:pt x="1774777" y="127417"/>
                </a:lnTo>
                <a:lnTo>
                  <a:pt x="1781492" y="173367"/>
                </a:lnTo>
                <a:lnTo>
                  <a:pt x="1774777" y="219330"/>
                </a:lnTo>
                <a:lnTo>
                  <a:pt x="1755847" y="260706"/>
                </a:lnTo>
                <a:lnTo>
                  <a:pt x="1726520" y="295821"/>
                </a:lnTo>
                <a:lnTo>
                  <a:pt x="1688616" y="322990"/>
                </a:lnTo>
                <a:lnTo>
                  <a:pt x="1643956" y="340527"/>
                </a:lnTo>
                <a:lnTo>
                  <a:pt x="1594357" y="346748"/>
                </a:lnTo>
                <a:lnTo>
                  <a:pt x="187121" y="346748"/>
                </a:lnTo>
                <a:lnTo>
                  <a:pt x="137524" y="340527"/>
                </a:lnTo>
                <a:lnTo>
                  <a:pt x="92866" y="322990"/>
                </a:lnTo>
                <a:lnTo>
                  <a:pt x="54965" y="295821"/>
                </a:lnTo>
                <a:lnTo>
                  <a:pt x="25641" y="260706"/>
                </a:lnTo>
                <a:lnTo>
                  <a:pt x="6713" y="219330"/>
                </a:lnTo>
                <a:lnTo>
                  <a:pt x="0" y="173380"/>
                </a:lnTo>
                <a:lnTo>
                  <a:pt x="6713" y="127417"/>
                </a:lnTo>
                <a:lnTo>
                  <a:pt x="25641" y="86042"/>
                </a:lnTo>
                <a:lnTo>
                  <a:pt x="54965" y="50927"/>
                </a:lnTo>
                <a:lnTo>
                  <a:pt x="92866" y="23757"/>
                </a:lnTo>
                <a:lnTo>
                  <a:pt x="137524" y="6220"/>
                </a:lnTo>
                <a:lnTo>
                  <a:pt x="187121" y="0"/>
                </a:lnTo>
                <a:close/>
              </a:path>
            </a:pathLst>
          </a:custGeom>
          <a:ln w="3175">
            <a:solidFill>
              <a:srgbClr val="EAA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2994342" y="6400939"/>
            <a:ext cx="15830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NUCLEO INTERNO DI</a:t>
            </a:r>
            <a:r>
              <a:rPr sz="700" b="1" spc="-8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VALUTAZIONE</a:t>
            </a:r>
            <a:endParaRPr sz="7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274872" y="5857633"/>
            <a:ext cx="102361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CONSIGLIO DI</a:t>
            </a:r>
            <a:r>
              <a:rPr sz="700" b="1" spc="-8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CLASSE</a:t>
            </a:r>
            <a:endParaRPr sz="7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460902" y="5323687"/>
            <a:ext cx="6515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DI</a:t>
            </a:r>
            <a:r>
              <a:rPr sz="700" b="1" spc="-55" dirty="0">
                <a:solidFill>
                  <a:srgbClr val="212D38"/>
                </a:solidFill>
                <a:latin typeface="Arial"/>
                <a:cs typeface="Arial"/>
              </a:rPr>
              <a:t>P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ARTIMENTI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699162" y="4768913"/>
            <a:ext cx="12420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0" dirty="0">
                <a:solidFill>
                  <a:srgbClr val="212D38"/>
                </a:solidFill>
                <a:latin typeface="Arial"/>
                <a:cs typeface="Arial"/>
              </a:rPr>
              <a:t>COMITATO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DI</a:t>
            </a:r>
            <a:r>
              <a:rPr sz="700" b="1" spc="-3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12D38"/>
                </a:solidFill>
                <a:latin typeface="Arial"/>
                <a:cs typeface="Arial"/>
              </a:rPr>
              <a:t>VALUTAZIONE</a:t>
            </a:r>
            <a:endParaRPr sz="700">
              <a:latin typeface="Arial"/>
              <a:cs typeface="Arial"/>
            </a:endParaRPr>
          </a:p>
        </p:txBody>
      </p:sp>
      <p:sp>
        <p:nvSpPr>
          <p:cNvPr id="101" name="object 101">
            <a:hlinkClick r:id="rId33" action="ppaction://hlinksldjump"/>
          </p:cNvPr>
          <p:cNvSpPr/>
          <p:nvPr/>
        </p:nvSpPr>
        <p:spPr>
          <a:xfrm>
            <a:off x="5421668" y="6838301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70" y="0"/>
                </a:moveTo>
                <a:lnTo>
                  <a:pt x="187134" y="0"/>
                </a:lnTo>
                <a:lnTo>
                  <a:pt x="137536" y="6220"/>
                </a:lnTo>
                <a:lnTo>
                  <a:pt x="92875" y="23757"/>
                </a:lnTo>
                <a:lnTo>
                  <a:pt x="54971" y="50926"/>
                </a:lnTo>
                <a:lnTo>
                  <a:pt x="25645" y="86042"/>
                </a:lnTo>
                <a:lnTo>
                  <a:pt x="6714" y="127417"/>
                </a:lnTo>
                <a:lnTo>
                  <a:pt x="0" y="173380"/>
                </a:lnTo>
                <a:lnTo>
                  <a:pt x="6714" y="219330"/>
                </a:lnTo>
                <a:lnTo>
                  <a:pt x="25645" y="260706"/>
                </a:lnTo>
                <a:lnTo>
                  <a:pt x="54971" y="295821"/>
                </a:lnTo>
                <a:lnTo>
                  <a:pt x="92875" y="322990"/>
                </a:lnTo>
                <a:lnTo>
                  <a:pt x="137536" y="340527"/>
                </a:lnTo>
                <a:lnTo>
                  <a:pt x="187134" y="346748"/>
                </a:lnTo>
                <a:lnTo>
                  <a:pt x="1594370" y="346748"/>
                </a:lnTo>
                <a:lnTo>
                  <a:pt x="1643967" y="340527"/>
                </a:lnTo>
                <a:lnTo>
                  <a:pt x="1688626" y="322990"/>
                </a:lnTo>
                <a:lnTo>
                  <a:pt x="1726526" y="295821"/>
                </a:lnTo>
                <a:lnTo>
                  <a:pt x="1755850" y="260706"/>
                </a:lnTo>
                <a:lnTo>
                  <a:pt x="1774778" y="219330"/>
                </a:lnTo>
                <a:lnTo>
                  <a:pt x="1781492" y="173367"/>
                </a:lnTo>
                <a:lnTo>
                  <a:pt x="1774778" y="127417"/>
                </a:lnTo>
                <a:lnTo>
                  <a:pt x="1755850" y="86042"/>
                </a:lnTo>
                <a:lnTo>
                  <a:pt x="1726526" y="50926"/>
                </a:lnTo>
                <a:lnTo>
                  <a:pt x="1688626" y="23757"/>
                </a:lnTo>
                <a:lnTo>
                  <a:pt x="1643967" y="6220"/>
                </a:lnTo>
                <a:lnTo>
                  <a:pt x="1594370" y="0"/>
                </a:lnTo>
                <a:close/>
              </a:path>
            </a:pathLst>
          </a:custGeom>
          <a:solidFill>
            <a:srgbClr val="9E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21668" y="6838301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34" y="0"/>
                </a:moveTo>
                <a:lnTo>
                  <a:pt x="1594370" y="0"/>
                </a:lnTo>
                <a:lnTo>
                  <a:pt x="1643967" y="6220"/>
                </a:lnTo>
                <a:lnTo>
                  <a:pt x="1688626" y="23757"/>
                </a:lnTo>
                <a:lnTo>
                  <a:pt x="1726526" y="50926"/>
                </a:lnTo>
                <a:lnTo>
                  <a:pt x="1755850" y="86042"/>
                </a:lnTo>
                <a:lnTo>
                  <a:pt x="1774778" y="127417"/>
                </a:lnTo>
                <a:lnTo>
                  <a:pt x="1781492" y="173367"/>
                </a:lnTo>
                <a:lnTo>
                  <a:pt x="1774778" y="219330"/>
                </a:lnTo>
                <a:lnTo>
                  <a:pt x="1755850" y="260706"/>
                </a:lnTo>
                <a:lnTo>
                  <a:pt x="1726526" y="295821"/>
                </a:lnTo>
                <a:lnTo>
                  <a:pt x="1688626" y="322990"/>
                </a:lnTo>
                <a:lnTo>
                  <a:pt x="1643967" y="340527"/>
                </a:lnTo>
                <a:lnTo>
                  <a:pt x="1594370" y="346748"/>
                </a:lnTo>
                <a:lnTo>
                  <a:pt x="187134" y="346748"/>
                </a:lnTo>
                <a:lnTo>
                  <a:pt x="137536" y="340527"/>
                </a:lnTo>
                <a:lnTo>
                  <a:pt x="92875" y="322990"/>
                </a:lnTo>
                <a:lnTo>
                  <a:pt x="54971" y="295821"/>
                </a:lnTo>
                <a:lnTo>
                  <a:pt x="25645" y="260706"/>
                </a:lnTo>
                <a:lnTo>
                  <a:pt x="6714" y="219330"/>
                </a:lnTo>
                <a:lnTo>
                  <a:pt x="0" y="173380"/>
                </a:lnTo>
                <a:lnTo>
                  <a:pt x="6714" y="127417"/>
                </a:lnTo>
                <a:lnTo>
                  <a:pt x="25645" y="86042"/>
                </a:lnTo>
                <a:lnTo>
                  <a:pt x="54971" y="50926"/>
                </a:lnTo>
                <a:lnTo>
                  <a:pt x="92875" y="23757"/>
                </a:lnTo>
                <a:lnTo>
                  <a:pt x="137536" y="6220"/>
                </a:lnTo>
                <a:lnTo>
                  <a:pt x="187134" y="0"/>
                </a:lnTo>
                <a:close/>
              </a:path>
            </a:pathLst>
          </a:custGeom>
          <a:ln w="3175">
            <a:solidFill>
              <a:srgbClr val="9EB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053023" y="6941896"/>
            <a:ext cx="5295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REFERENTI</a:t>
            </a:r>
            <a:endParaRPr sz="7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093419" y="3343818"/>
            <a:ext cx="1840924" cy="4061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05864" y="3347136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594358" y="0"/>
                </a:moveTo>
                <a:lnTo>
                  <a:pt x="187121" y="0"/>
                </a:lnTo>
                <a:lnTo>
                  <a:pt x="137524" y="6220"/>
                </a:lnTo>
                <a:lnTo>
                  <a:pt x="92866" y="23757"/>
                </a:lnTo>
                <a:lnTo>
                  <a:pt x="54965" y="50926"/>
                </a:lnTo>
                <a:lnTo>
                  <a:pt x="25641" y="86042"/>
                </a:lnTo>
                <a:lnTo>
                  <a:pt x="6713" y="127417"/>
                </a:lnTo>
                <a:lnTo>
                  <a:pt x="0" y="173380"/>
                </a:lnTo>
                <a:lnTo>
                  <a:pt x="6713" y="219330"/>
                </a:lnTo>
                <a:lnTo>
                  <a:pt x="25641" y="260706"/>
                </a:lnTo>
                <a:lnTo>
                  <a:pt x="54965" y="295821"/>
                </a:lnTo>
                <a:lnTo>
                  <a:pt x="92866" y="322990"/>
                </a:lnTo>
                <a:lnTo>
                  <a:pt x="137524" y="340527"/>
                </a:lnTo>
                <a:lnTo>
                  <a:pt x="187121" y="346748"/>
                </a:lnTo>
                <a:lnTo>
                  <a:pt x="1594358" y="346748"/>
                </a:lnTo>
                <a:lnTo>
                  <a:pt x="1643956" y="340527"/>
                </a:lnTo>
                <a:lnTo>
                  <a:pt x="1688616" y="322990"/>
                </a:lnTo>
                <a:lnTo>
                  <a:pt x="1726520" y="295821"/>
                </a:lnTo>
                <a:lnTo>
                  <a:pt x="1755847" y="260706"/>
                </a:lnTo>
                <a:lnTo>
                  <a:pt x="1774777" y="219330"/>
                </a:lnTo>
                <a:lnTo>
                  <a:pt x="1781492" y="173367"/>
                </a:lnTo>
                <a:lnTo>
                  <a:pt x="1774777" y="127417"/>
                </a:lnTo>
                <a:lnTo>
                  <a:pt x="1755847" y="86042"/>
                </a:lnTo>
                <a:lnTo>
                  <a:pt x="1726520" y="50926"/>
                </a:lnTo>
                <a:lnTo>
                  <a:pt x="1688616" y="23757"/>
                </a:lnTo>
                <a:lnTo>
                  <a:pt x="1643956" y="6220"/>
                </a:lnTo>
                <a:lnTo>
                  <a:pt x="1594358" y="0"/>
                </a:lnTo>
                <a:close/>
              </a:path>
            </a:pathLst>
          </a:custGeom>
          <a:solidFill>
            <a:srgbClr val="C4D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>
            <a:hlinkClick r:id="rId35" action="ppaction://hlinksldjump"/>
          </p:cNvPr>
          <p:cNvSpPr/>
          <p:nvPr/>
        </p:nvSpPr>
        <p:spPr>
          <a:xfrm>
            <a:off x="8105864" y="3347136"/>
            <a:ext cx="1781810" cy="347345"/>
          </a:xfrm>
          <a:custGeom>
            <a:avLst/>
            <a:gdLst/>
            <a:ahLst/>
            <a:cxnLst/>
            <a:rect l="l" t="t" r="r" b="b"/>
            <a:pathLst>
              <a:path w="1781809" h="347345">
                <a:moveTo>
                  <a:pt x="187121" y="0"/>
                </a:moveTo>
                <a:lnTo>
                  <a:pt x="1594358" y="0"/>
                </a:lnTo>
                <a:lnTo>
                  <a:pt x="1643956" y="6220"/>
                </a:lnTo>
                <a:lnTo>
                  <a:pt x="1688616" y="23757"/>
                </a:lnTo>
                <a:lnTo>
                  <a:pt x="1726520" y="50926"/>
                </a:lnTo>
                <a:lnTo>
                  <a:pt x="1755847" y="86042"/>
                </a:lnTo>
                <a:lnTo>
                  <a:pt x="1774777" y="127417"/>
                </a:lnTo>
                <a:lnTo>
                  <a:pt x="1781492" y="173367"/>
                </a:lnTo>
                <a:lnTo>
                  <a:pt x="1774777" y="219330"/>
                </a:lnTo>
                <a:lnTo>
                  <a:pt x="1755847" y="260706"/>
                </a:lnTo>
                <a:lnTo>
                  <a:pt x="1726520" y="295821"/>
                </a:lnTo>
                <a:lnTo>
                  <a:pt x="1688616" y="322990"/>
                </a:lnTo>
                <a:lnTo>
                  <a:pt x="1643956" y="340527"/>
                </a:lnTo>
                <a:lnTo>
                  <a:pt x="1594358" y="346748"/>
                </a:lnTo>
                <a:lnTo>
                  <a:pt x="187121" y="346748"/>
                </a:lnTo>
                <a:lnTo>
                  <a:pt x="137524" y="340527"/>
                </a:lnTo>
                <a:lnTo>
                  <a:pt x="92866" y="322990"/>
                </a:lnTo>
                <a:lnTo>
                  <a:pt x="54965" y="295821"/>
                </a:lnTo>
                <a:lnTo>
                  <a:pt x="25641" y="260706"/>
                </a:lnTo>
                <a:lnTo>
                  <a:pt x="6713" y="219330"/>
                </a:lnTo>
                <a:lnTo>
                  <a:pt x="0" y="173380"/>
                </a:lnTo>
                <a:lnTo>
                  <a:pt x="6713" y="127417"/>
                </a:lnTo>
                <a:lnTo>
                  <a:pt x="25641" y="86042"/>
                </a:lnTo>
                <a:lnTo>
                  <a:pt x="54965" y="50926"/>
                </a:lnTo>
                <a:lnTo>
                  <a:pt x="92866" y="23757"/>
                </a:lnTo>
                <a:lnTo>
                  <a:pt x="137524" y="6220"/>
                </a:lnTo>
                <a:lnTo>
                  <a:pt x="187121" y="0"/>
                </a:lnTo>
                <a:close/>
              </a:path>
            </a:pathLst>
          </a:custGeom>
          <a:ln w="12700">
            <a:solidFill>
              <a:srgbClr val="212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8486850" y="3401072"/>
            <a:ext cx="1023619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10"/>
              </a:lnSpc>
              <a:spcBef>
                <a:spcPts val="100"/>
              </a:spcBef>
            </a:pP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MEDICO</a:t>
            </a:r>
            <a:r>
              <a:rPr sz="700" b="1" spc="-7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212D38"/>
                </a:solidFill>
                <a:latin typeface="Arial"/>
                <a:cs typeface="Arial"/>
              </a:rPr>
              <a:t>COMPETENTE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810"/>
              </a:lnSpc>
            </a:pPr>
            <a:r>
              <a:rPr sz="700" dirty="0">
                <a:solidFill>
                  <a:srgbClr val="212D38"/>
                </a:solidFill>
                <a:latin typeface="Arial"/>
                <a:cs typeface="Arial"/>
              </a:rPr>
              <a:t>Dott. </a:t>
            </a:r>
            <a:r>
              <a:rPr sz="700" spc="-5" dirty="0">
                <a:solidFill>
                  <a:srgbClr val="212D38"/>
                </a:solidFill>
                <a:latin typeface="Arial"/>
                <a:cs typeface="Arial"/>
              </a:rPr>
              <a:t>Federico</a:t>
            </a:r>
            <a:r>
              <a:rPr sz="700" spc="-1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12D38"/>
                </a:solidFill>
                <a:latin typeface="Arial"/>
                <a:cs typeface="Arial"/>
              </a:rPr>
              <a:t>Nalis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500" y="633073"/>
            <a:ext cx="5773200" cy="6889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1590" marR="5080">
              <a:lnSpc>
                <a:spcPts val="2520"/>
              </a:lnSpc>
              <a:spcBef>
                <a:spcPts val="400"/>
              </a:spcBef>
            </a:pPr>
            <a:r>
              <a:rPr spc="-25" dirty="0"/>
              <a:t>GRUPPO </a:t>
            </a:r>
            <a:r>
              <a:rPr spc="-5" dirty="0"/>
              <a:t>DI </a:t>
            </a:r>
            <a:r>
              <a:rPr spc="-65" dirty="0"/>
              <a:t>LAVORO</a:t>
            </a:r>
            <a:r>
              <a:rPr spc="-140" dirty="0"/>
              <a:t> </a:t>
            </a:r>
            <a:r>
              <a:rPr spc="-20" dirty="0"/>
              <a:t>PER  </a:t>
            </a:r>
            <a:r>
              <a:rPr spc="-30" dirty="0"/>
              <a:t>L’INCLUSIONE</a:t>
            </a:r>
            <a:r>
              <a:rPr spc="-45" dirty="0"/>
              <a:t> </a:t>
            </a:r>
            <a:r>
              <a:rPr spc="-35" dirty="0"/>
              <a:t>(GLI)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6500" y="3768760"/>
            <a:ext cx="6322060" cy="8800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90"/>
              </a:spcBef>
            </a:pP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b="1" spc="40" dirty="0">
                <a:solidFill>
                  <a:srgbClr val="23303B"/>
                </a:solidFill>
                <a:latin typeface="Arial"/>
                <a:cs typeface="Arial"/>
              </a:rPr>
              <a:t>GLI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(Gruppo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lavoro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l'inclusione)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è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composto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da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Dirigente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scolastico,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da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docenti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funzioni 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strumentali,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insegnanti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sostegno, docenti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“disciplinari”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con esperienza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e/o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formazione</a:t>
            </a:r>
            <a:r>
              <a:rPr sz="1100" spc="-1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specifica 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o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compiti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coordinamento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delle classi,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genitori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ed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esperti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istituzionali o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esterni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regime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di  </a:t>
            </a:r>
            <a:r>
              <a:rPr sz="1100" spc="45" dirty="0">
                <a:solidFill>
                  <a:srgbClr val="23303B"/>
                </a:solidFill>
                <a:latin typeface="Arial"/>
                <a:cs typeface="Arial"/>
              </a:rPr>
              <a:t>convenzionamento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scuola.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Ha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compito di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promuovere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coordinare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azioni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sistema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per 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favorire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presa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carico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l'inclusione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scolastica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tutti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gli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alunni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BES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630" y="1326018"/>
            <a:ext cx="6308090" cy="2160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15"/>
              </a:lnSpc>
              <a:spcBef>
                <a:spcPts val="105"/>
              </a:spcBef>
            </a:pPr>
            <a:r>
              <a:rPr sz="1600" spc="-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Prof.ssa Lucia </a:t>
            </a:r>
            <a:r>
              <a:rPr sz="1600" spc="-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Scarcelli </a:t>
            </a:r>
            <a:r>
              <a:rPr sz="1600" i="1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(Dirigente</a:t>
            </a:r>
            <a:r>
              <a:rPr sz="1600" i="1" spc="-29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Scolastico)</a:t>
            </a:r>
            <a:r>
              <a:rPr sz="1600" spc="-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120"/>
              </a:lnSpc>
              <a:tabLst>
                <a:tab pos="5732780" algn="l"/>
              </a:tabLst>
            </a:pPr>
            <a:r>
              <a:rPr sz="1600" spc="-8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600" spc="-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8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spc="-4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sz="1600" spc="-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spc="-8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sz="1600" spc="-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18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600" spc="-4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-8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sz="1600" spc="-50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sz="1600" spc="-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600" spc="-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spc="-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it-IT" sz="1600" spc="-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alunni con BES non certificati), </a:t>
            </a:r>
            <a:r>
              <a:rPr lang="it-IT" sz="1600" spc="-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Graziamaria</a:t>
            </a:r>
            <a:r>
              <a:rPr lang="it-IT" sz="1600" spc="-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Labianca (F.S.), Lucrezia </a:t>
            </a:r>
            <a:r>
              <a:rPr lang="it-IT" sz="1600" spc="-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Laganara</a:t>
            </a:r>
            <a:r>
              <a:rPr lang="it-IT" sz="1600" spc="-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(docente di sostegno) Anna Maria Messina (Collaboratore D.S.), Simonetta </a:t>
            </a:r>
            <a:r>
              <a:rPr lang="it-IT" sz="1600" spc="-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Montinaro</a:t>
            </a:r>
            <a:r>
              <a:rPr lang="it-IT" sz="1600" spc="-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(docente di sostegno), Rosa </a:t>
            </a:r>
            <a:r>
              <a:rPr lang="it-IT" sz="1600" spc="-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Naglieri</a:t>
            </a:r>
            <a:r>
              <a:rPr lang="it-IT" sz="1600" spc="-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(Collaboratore D.S.), </a:t>
            </a:r>
            <a:r>
              <a:rPr lang="it-IT" sz="1600" spc="-8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Valeria Sollecito (</a:t>
            </a:r>
            <a:r>
              <a:rPr lang="it-IT" sz="1600" spc="-80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it-IT" sz="1600" spc="-8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alunni con BES certificati),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Mastrodonato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Lucia (genitore), Porcelli Daniela (genitore),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Portoso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Maria Grazia (genitore),</a:t>
            </a:r>
            <a:r>
              <a:rPr lang="it-IT" sz="1600" spc="-8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</a:t>
            </a:r>
            <a:r>
              <a:rPr sz="1600" spc="-5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sz="1600" spc="-25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9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</a:t>
            </a:r>
            <a:r>
              <a:rPr lang="it-IT" sz="1600" spc="-9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spc="-55" dirty="0" err="1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</a:t>
            </a:r>
            <a:r>
              <a:rPr sz="1600" spc="-5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 </a:t>
            </a:r>
            <a:r>
              <a:rPr sz="1600" spc="-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 </a:t>
            </a:r>
            <a:r>
              <a:rPr sz="1600" spc="-5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1600" spc="-6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 </a:t>
            </a:r>
            <a:r>
              <a:rPr sz="1600" spc="-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600" spc="-1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Bisceglie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lemento grafico 4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A8B05210-A7B9-4528-A58A-1F72C515E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92" y="265841"/>
            <a:ext cx="10690145" cy="7562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29" y="7434897"/>
            <a:ext cx="10687685" cy="125730"/>
          </a:xfrm>
          <a:custGeom>
            <a:avLst/>
            <a:gdLst/>
            <a:ahLst/>
            <a:cxnLst/>
            <a:rect l="l" t="t" r="r" b="b"/>
            <a:pathLst>
              <a:path w="10687685" h="125729">
                <a:moveTo>
                  <a:pt x="10687443" y="125107"/>
                </a:moveTo>
                <a:lnTo>
                  <a:pt x="10687443" y="0"/>
                </a:lnTo>
                <a:lnTo>
                  <a:pt x="0" y="0"/>
                </a:lnTo>
                <a:lnTo>
                  <a:pt x="0" y="125107"/>
                </a:lnTo>
                <a:lnTo>
                  <a:pt x="10687443" y="125107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8912" y="626286"/>
            <a:ext cx="562870" cy="605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26641" y="880884"/>
            <a:ext cx="2563495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</a:pPr>
            <a:r>
              <a:rPr sz="1000" b="1" dirty="0">
                <a:solidFill>
                  <a:srgbClr val="212D38"/>
                </a:solidFill>
                <a:latin typeface="Arial"/>
                <a:cs typeface="Arial"/>
              </a:rPr>
              <a:t>SCUOLA SECONDARIA DI PRIMO</a:t>
            </a:r>
            <a:r>
              <a:rPr sz="1000" b="1" spc="-18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12D38"/>
                </a:solidFill>
                <a:latin typeface="Arial"/>
                <a:cs typeface="Arial"/>
              </a:rPr>
              <a:t>GRADO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sz="1050" b="1" spc="10" dirty="0">
                <a:solidFill>
                  <a:srgbClr val="212D38"/>
                </a:solidFill>
                <a:latin typeface="Arial"/>
                <a:cs typeface="Arial"/>
              </a:rPr>
              <a:t>“RICCARDO MONTERISI” </a:t>
            </a:r>
            <a:r>
              <a:rPr sz="1050" b="1" spc="5" dirty="0">
                <a:solidFill>
                  <a:srgbClr val="212D38"/>
                </a:solidFill>
                <a:latin typeface="Arial"/>
                <a:cs typeface="Arial"/>
              </a:rPr>
              <a:t>-</a:t>
            </a:r>
            <a:r>
              <a:rPr sz="1050" b="1" spc="-4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212D38"/>
                </a:solidFill>
                <a:latin typeface="Arial"/>
                <a:cs typeface="Arial"/>
              </a:rPr>
              <a:t>BISCEGLIE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058" y="1647825"/>
            <a:ext cx="1471673" cy="302967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11125">
              <a:lnSpc>
                <a:spcPts val="1340"/>
              </a:lnSpc>
              <a:spcBef>
                <a:spcPts val="225"/>
              </a:spcBef>
            </a:pP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Coordina</a:t>
            </a:r>
            <a:r>
              <a:rPr sz="1200" spc="-2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l'azione  didattica del</a:t>
            </a:r>
            <a:endParaRPr sz="1200" dirty="0">
              <a:latin typeface="Arial"/>
              <a:cs typeface="Arial"/>
            </a:endParaRPr>
          </a:p>
          <a:p>
            <a:pPr marL="12700" marR="55880">
              <a:lnSpc>
                <a:spcPts val="1340"/>
              </a:lnSpc>
              <a:spcBef>
                <a:spcPts val="5"/>
              </a:spcBef>
            </a:pPr>
            <a:r>
              <a:rPr sz="1200" dirty="0">
                <a:solidFill>
                  <a:srgbClr val="212D38"/>
                </a:solidFill>
                <a:latin typeface="Arial"/>
                <a:cs typeface="Arial"/>
              </a:rPr>
              <a:t>C.d.C. </a:t>
            </a: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per  garantire  un’adeguata  informazione di  </a:t>
            </a:r>
            <a:r>
              <a:rPr sz="1200" dirty="0">
                <a:solidFill>
                  <a:srgbClr val="212D38"/>
                </a:solidFill>
                <a:latin typeface="Arial"/>
                <a:cs typeface="Arial"/>
              </a:rPr>
              <a:t>tutti </a:t>
            </a: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i soggetti  coinvolti e favorire  la condivisione  delle scelte  didattiche  pedagogiche.  Cura la raccolta  ordinata della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340"/>
              </a:lnSpc>
              <a:spcBef>
                <a:spcPts val="5"/>
              </a:spcBef>
            </a:pP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documentazione</a:t>
            </a:r>
            <a:r>
              <a:rPr sz="1200" spc="-2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di  classe:  programmazioni,  documenti di  valutazione,  relazioni varie,  altro.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5440" y="539966"/>
            <a:ext cx="5013325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dirty="0">
                <a:solidFill>
                  <a:srgbClr val="212D38"/>
                </a:solidFill>
              </a:rPr>
              <a:t>CONSIGLIO DI</a:t>
            </a:r>
            <a:r>
              <a:rPr sz="2400" spc="-10" dirty="0">
                <a:solidFill>
                  <a:srgbClr val="212D38"/>
                </a:solidFill>
              </a:rPr>
              <a:t> </a:t>
            </a:r>
            <a:r>
              <a:rPr sz="2400" dirty="0">
                <a:solidFill>
                  <a:srgbClr val="212D38"/>
                </a:solidFill>
              </a:rPr>
              <a:t>CLASSE</a:t>
            </a:r>
            <a:endParaRPr sz="2400"/>
          </a:p>
          <a:p>
            <a:pPr marL="17145">
              <a:lnSpc>
                <a:spcPts val="2390"/>
              </a:lnSpc>
            </a:pPr>
            <a:r>
              <a:rPr sz="2000" b="0" spc="-5" dirty="0">
                <a:solidFill>
                  <a:srgbClr val="212D38"/>
                </a:solidFill>
                <a:latin typeface="Arial"/>
                <a:cs typeface="Arial"/>
              </a:rPr>
              <a:t>coordinatori e segretari dei consigli di</a:t>
            </a:r>
            <a:r>
              <a:rPr sz="2000" b="0" spc="114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212D38"/>
                </a:solidFill>
                <a:latin typeface="Arial"/>
                <a:cs typeface="Arial"/>
              </a:rPr>
              <a:t>classe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5BE107E-23B0-42A7-8669-BB5BAE019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474292"/>
            <a:ext cx="8848645" cy="5063392"/>
          </a:xfrm>
          <a:prstGeom prst="rect">
            <a:avLst/>
          </a:prstGeom>
        </p:spPr>
      </p:pic>
      <p:pic>
        <p:nvPicPr>
          <p:cNvPr id="9" name="Elemento grafico 8" descr="Casa">
            <a:hlinkClick r:id="rId5" action="ppaction://hlinksldjump"/>
            <a:extLst>
              <a:ext uri="{FF2B5EF4-FFF2-40B4-BE49-F238E27FC236}">
                <a16:creationId xmlns:a16="http://schemas.microsoft.com/office/drawing/2014/main" id="{6A9012EF-CE3D-4225-BA95-369A037A9B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0723" y="7092769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857" y="2823318"/>
            <a:ext cx="6283960" cy="5289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65"/>
              </a:spcBef>
            </a:pPr>
            <a:r>
              <a:rPr sz="1050" spc="-5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050" spc="20" dirty="0">
                <a:solidFill>
                  <a:srgbClr val="23303B"/>
                </a:solidFill>
                <a:latin typeface="Arial"/>
                <a:cs typeface="Arial"/>
              </a:rPr>
              <a:t>Dirigente </a:t>
            </a:r>
            <a:r>
              <a:rPr sz="1050" spc="25" dirty="0">
                <a:solidFill>
                  <a:srgbClr val="23303B"/>
                </a:solidFill>
                <a:latin typeface="Arial"/>
                <a:cs typeface="Arial"/>
              </a:rPr>
              <a:t>scolastico </a:t>
            </a:r>
            <a:r>
              <a:rPr sz="1050" spc="35" dirty="0">
                <a:solidFill>
                  <a:srgbClr val="23303B"/>
                </a:solidFill>
                <a:latin typeface="Arial"/>
                <a:cs typeface="Arial"/>
              </a:rPr>
              <a:t>ha </a:t>
            </a:r>
            <a:r>
              <a:rPr sz="1050" spc="10" dirty="0">
                <a:solidFill>
                  <a:srgbClr val="23303B"/>
                </a:solidFill>
                <a:latin typeface="Arial"/>
                <a:cs typeface="Arial"/>
              </a:rPr>
              <a:t>inoltre </a:t>
            </a:r>
            <a:r>
              <a:rPr sz="1050" spc="25" dirty="0">
                <a:solidFill>
                  <a:srgbClr val="23303B"/>
                </a:solidFill>
                <a:latin typeface="Arial"/>
                <a:cs typeface="Arial"/>
              </a:rPr>
              <a:t>individuato </a:t>
            </a:r>
            <a:r>
              <a:rPr sz="1050" spc="35" dirty="0">
                <a:solidFill>
                  <a:srgbClr val="23303B"/>
                </a:solidFill>
                <a:latin typeface="Arial"/>
                <a:cs typeface="Arial"/>
              </a:rPr>
              <a:t>alcuni </a:t>
            </a:r>
            <a:r>
              <a:rPr sz="1050" spc="40" dirty="0">
                <a:solidFill>
                  <a:srgbClr val="23303B"/>
                </a:solidFill>
                <a:latin typeface="Arial"/>
                <a:cs typeface="Arial"/>
              </a:rPr>
              <a:t>docenti </a:t>
            </a:r>
            <a:r>
              <a:rPr sz="1050" spc="15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sz="1050" spc="35" dirty="0">
                <a:solidFill>
                  <a:srgbClr val="23303B"/>
                </a:solidFill>
                <a:latin typeface="Arial"/>
                <a:cs typeface="Arial"/>
              </a:rPr>
              <a:t>cui </a:t>
            </a:r>
            <a:r>
              <a:rPr sz="1050" spc="15" dirty="0">
                <a:solidFill>
                  <a:srgbClr val="23303B"/>
                </a:solidFill>
                <a:latin typeface="Arial"/>
                <a:cs typeface="Arial"/>
              </a:rPr>
              <a:t>attribuire l'incarico </a:t>
            </a:r>
            <a:r>
              <a:rPr sz="1050" spc="30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050" b="1" spc="45" dirty="0">
                <a:solidFill>
                  <a:srgbClr val="23303B"/>
                </a:solidFill>
                <a:latin typeface="Arial"/>
                <a:cs typeface="Arial"/>
              </a:rPr>
              <a:t>Responsabile  </a:t>
            </a:r>
            <a:r>
              <a:rPr sz="1050" b="1" spc="40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050" b="1" spc="25" dirty="0">
                <a:solidFill>
                  <a:srgbClr val="23303B"/>
                </a:solidFill>
                <a:latin typeface="Arial"/>
                <a:cs typeface="Arial"/>
              </a:rPr>
              <a:t>laboratorio</a:t>
            </a:r>
            <a:r>
              <a:rPr sz="1050" spc="25" dirty="0">
                <a:solidFill>
                  <a:srgbClr val="23303B"/>
                </a:solidFill>
                <a:latin typeface="Arial"/>
                <a:cs typeface="Arial"/>
              </a:rPr>
              <a:t>, relativamente </a:t>
            </a:r>
            <a:r>
              <a:rPr sz="1050" spc="30" dirty="0">
                <a:solidFill>
                  <a:srgbClr val="23303B"/>
                </a:solidFill>
                <a:latin typeface="Arial"/>
                <a:cs typeface="Arial"/>
              </a:rPr>
              <a:t>al Laboratorio </a:t>
            </a:r>
            <a:r>
              <a:rPr sz="1050" spc="20" dirty="0">
                <a:solidFill>
                  <a:srgbClr val="23303B"/>
                </a:solidFill>
                <a:latin typeface="Arial"/>
                <a:cs typeface="Arial"/>
              </a:rPr>
              <a:t>linguistico, </a:t>
            </a:r>
            <a:r>
              <a:rPr sz="1050" spc="30" dirty="0">
                <a:solidFill>
                  <a:srgbClr val="23303B"/>
                </a:solidFill>
                <a:latin typeface="Arial"/>
                <a:cs typeface="Arial"/>
              </a:rPr>
              <a:t>al Laboratorio di </a:t>
            </a:r>
            <a:r>
              <a:rPr sz="1050" spc="25" dirty="0">
                <a:solidFill>
                  <a:srgbClr val="23303B"/>
                </a:solidFill>
                <a:latin typeface="Arial"/>
                <a:cs typeface="Arial"/>
              </a:rPr>
              <a:t>informatica, </a:t>
            </a:r>
            <a:r>
              <a:rPr sz="1050" spc="30" dirty="0">
                <a:solidFill>
                  <a:srgbClr val="23303B"/>
                </a:solidFill>
                <a:latin typeface="Arial"/>
                <a:cs typeface="Arial"/>
              </a:rPr>
              <a:t>al Laboratorio  </a:t>
            </a:r>
            <a:r>
              <a:rPr sz="1050" spc="20" dirty="0">
                <a:solidFill>
                  <a:srgbClr val="23303B"/>
                </a:solidFill>
                <a:latin typeface="Arial"/>
                <a:cs typeface="Arial"/>
              </a:rPr>
              <a:t>scientifico,</a:t>
            </a:r>
            <a:r>
              <a:rPr sz="1050" spc="-2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23303B"/>
                </a:solidFill>
                <a:latin typeface="Arial"/>
                <a:cs typeface="Arial"/>
              </a:rPr>
              <a:t>al</a:t>
            </a:r>
            <a:r>
              <a:rPr sz="1050" spc="-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23303B"/>
                </a:solidFill>
                <a:latin typeface="Arial"/>
                <a:cs typeface="Arial"/>
              </a:rPr>
              <a:t>Laboratorio</a:t>
            </a:r>
            <a:r>
              <a:rPr sz="1050" spc="4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23303B"/>
                </a:solidFill>
                <a:latin typeface="Arial"/>
                <a:cs typeface="Arial"/>
              </a:rPr>
              <a:t>musicale</a:t>
            </a:r>
            <a:r>
              <a:rPr sz="105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23303B"/>
                </a:solidFill>
                <a:latin typeface="Arial"/>
                <a:cs typeface="Arial"/>
              </a:rPr>
              <a:t>e</a:t>
            </a:r>
            <a:r>
              <a:rPr sz="1050" spc="4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3303B"/>
                </a:solidFill>
                <a:latin typeface="Arial"/>
                <a:cs typeface="Arial"/>
              </a:rPr>
              <a:t>alla</a:t>
            </a:r>
            <a:r>
              <a:rPr sz="105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23303B"/>
                </a:solidFill>
                <a:latin typeface="Arial"/>
                <a:cs typeface="Arial"/>
              </a:rPr>
              <a:t>palestra.</a:t>
            </a:r>
            <a:r>
              <a:rPr sz="1050" spc="-9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23303B"/>
                </a:solidFill>
                <a:latin typeface="Arial"/>
                <a:cs typeface="Arial"/>
              </a:rPr>
              <a:t>Ad</a:t>
            </a:r>
            <a:r>
              <a:rPr sz="105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35" dirty="0">
                <a:solidFill>
                  <a:srgbClr val="23303B"/>
                </a:solidFill>
                <a:latin typeface="Arial"/>
                <a:cs typeface="Arial"/>
              </a:rPr>
              <a:t>essi</a:t>
            </a:r>
            <a:r>
              <a:rPr sz="1050" spc="-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35" dirty="0">
                <a:solidFill>
                  <a:srgbClr val="23303B"/>
                </a:solidFill>
                <a:latin typeface="Arial"/>
                <a:cs typeface="Arial"/>
              </a:rPr>
              <a:t>spettano</a:t>
            </a:r>
            <a:r>
              <a:rPr sz="105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23303B"/>
                </a:solidFill>
                <a:latin typeface="Arial"/>
                <a:cs typeface="Arial"/>
              </a:rPr>
              <a:t>i</a:t>
            </a:r>
            <a:r>
              <a:rPr sz="1050" spc="-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40" dirty="0">
                <a:solidFill>
                  <a:srgbClr val="23303B"/>
                </a:solidFill>
                <a:latin typeface="Arial"/>
                <a:cs typeface="Arial"/>
              </a:rPr>
              <a:t>seguenti</a:t>
            </a:r>
            <a:r>
              <a:rPr sz="1050" spc="-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3303B"/>
                </a:solidFill>
                <a:latin typeface="Arial"/>
                <a:cs typeface="Arial"/>
              </a:rPr>
              <a:t>compiti: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4750" y="4867692"/>
            <a:ext cx="88900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0" dirty="0">
                <a:solidFill>
                  <a:srgbClr val="23303B"/>
                </a:solidFill>
                <a:latin typeface="Symbol"/>
                <a:cs typeface="Symbol"/>
              </a:rPr>
              <a:t>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 marR="158750" indent="-200025">
              <a:lnSpc>
                <a:spcPct val="102699"/>
              </a:lnSpc>
              <a:spcBef>
                <a:spcPts val="100"/>
              </a:spcBef>
              <a:buFont typeface="Symbol"/>
              <a:buChar char=""/>
              <a:tabLst>
                <a:tab pos="222250" algn="l"/>
                <a:tab pos="222885" algn="l"/>
              </a:tabLst>
            </a:pPr>
            <a:r>
              <a:rPr sz="1050" spc="20" dirty="0"/>
              <a:t>controllare </a:t>
            </a:r>
            <a:r>
              <a:rPr sz="1050" spc="15" dirty="0"/>
              <a:t>e </a:t>
            </a:r>
            <a:r>
              <a:rPr sz="1050" spc="20" dirty="0"/>
              <a:t>verificare </a:t>
            </a:r>
            <a:r>
              <a:rPr sz="1050" spc="-5" dirty="0"/>
              <a:t>in </a:t>
            </a:r>
            <a:r>
              <a:rPr sz="1050" spc="25" dirty="0"/>
              <a:t>avvio </a:t>
            </a:r>
            <a:r>
              <a:rPr sz="1050" spc="30" dirty="0"/>
              <a:t>di </a:t>
            </a:r>
            <a:r>
              <a:rPr sz="1050" spc="45" dirty="0"/>
              <a:t>anno </a:t>
            </a:r>
            <a:r>
              <a:rPr sz="1050" spc="25" dirty="0"/>
              <a:t>scolastico, utilizzando l'elenco </a:t>
            </a:r>
            <a:r>
              <a:rPr sz="1050" spc="20" dirty="0"/>
              <a:t>descrittivo </a:t>
            </a:r>
            <a:r>
              <a:rPr sz="1050" spc="15" dirty="0"/>
              <a:t>fornito </a:t>
            </a:r>
            <a:r>
              <a:rPr sz="1050" spc="40" dirty="0"/>
              <a:t>dal  </a:t>
            </a:r>
            <a:r>
              <a:rPr sz="1050" spc="20" dirty="0"/>
              <a:t>DSGA, </a:t>
            </a:r>
            <a:r>
              <a:rPr sz="1050" spc="5" dirty="0"/>
              <a:t>i </a:t>
            </a:r>
            <a:r>
              <a:rPr sz="1050" spc="45" dirty="0"/>
              <a:t>beni </a:t>
            </a:r>
            <a:r>
              <a:rPr sz="1050" spc="35" dirty="0"/>
              <a:t>contenuti </a:t>
            </a:r>
            <a:r>
              <a:rPr sz="1050" spc="-5" dirty="0"/>
              <a:t>in </a:t>
            </a:r>
            <a:r>
              <a:rPr sz="1050" spc="25" dirty="0"/>
              <a:t>laboratori, </a:t>
            </a:r>
            <a:r>
              <a:rPr sz="1050" spc="50" dirty="0"/>
              <a:t>avendo </a:t>
            </a:r>
            <a:r>
              <a:rPr sz="1050" spc="30" dirty="0"/>
              <a:t>cura </a:t>
            </a:r>
            <a:r>
              <a:rPr sz="1050" spc="35" dirty="0"/>
              <a:t>durante </a:t>
            </a:r>
            <a:r>
              <a:rPr sz="1050" spc="30" dirty="0"/>
              <a:t>l'anno </a:t>
            </a:r>
            <a:r>
              <a:rPr sz="1050" spc="40" dirty="0"/>
              <a:t>del </a:t>
            </a:r>
            <a:r>
              <a:rPr sz="1050" spc="20" dirty="0"/>
              <a:t>materiale didattico,  </a:t>
            </a:r>
            <a:r>
              <a:rPr sz="1050" spc="25" dirty="0"/>
              <a:t>tecnico </a:t>
            </a:r>
            <a:r>
              <a:rPr sz="1050" spc="15" dirty="0"/>
              <a:t>e scientifico </a:t>
            </a:r>
            <a:r>
              <a:rPr sz="1050" spc="35" dirty="0"/>
              <a:t>presente </a:t>
            </a:r>
            <a:r>
              <a:rPr sz="1050" spc="-5" dirty="0"/>
              <a:t>in </a:t>
            </a:r>
            <a:r>
              <a:rPr sz="1050" spc="35" dirty="0"/>
              <a:t>essi </a:t>
            </a:r>
            <a:r>
              <a:rPr sz="1050" spc="15" dirty="0"/>
              <a:t>(art. </a:t>
            </a:r>
            <a:r>
              <a:rPr sz="1050" spc="40" dirty="0"/>
              <a:t>27. </a:t>
            </a:r>
            <a:r>
              <a:rPr sz="1050" spc="5" dirty="0"/>
              <a:t>D.I.</a:t>
            </a:r>
            <a:r>
              <a:rPr sz="1050" spc="-30" dirty="0"/>
              <a:t> </a:t>
            </a:r>
            <a:r>
              <a:rPr sz="1050" spc="30" dirty="0"/>
              <a:t>44);</a:t>
            </a:r>
            <a:endParaRPr sz="1050" dirty="0"/>
          </a:p>
          <a:p>
            <a:pPr marL="222250" marR="549275" indent="-209550">
              <a:lnSpc>
                <a:spcPct val="102600"/>
              </a:lnSpc>
              <a:spcBef>
                <a:spcPts val="145"/>
              </a:spcBef>
              <a:buFont typeface="Symbol"/>
              <a:buChar char=""/>
              <a:tabLst>
                <a:tab pos="222250" algn="l"/>
                <a:tab pos="222885" algn="l"/>
              </a:tabLst>
            </a:pPr>
            <a:r>
              <a:rPr spc="25" dirty="0"/>
              <a:t>indicare </a:t>
            </a:r>
            <a:r>
              <a:rPr spc="5" dirty="0"/>
              <a:t>all'inizio </a:t>
            </a:r>
            <a:r>
              <a:rPr spc="30" dirty="0"/>
              <a:t>dell'anno </a:t>
            </a:r>
            <a:r>
              <a:rPr spc="25" dirty="0"/>
              <a:t>scolastico </a:t>
            </a:r>
            <a:r>
              <a:rPr spc="-10" dirty="0"/>
              <a:t>il </a:t>
            </a:r>
            <a:r>
              <a:rPr spc="35" dirty="0"/>
              <a:t>fabbisogno </a:t>
            </a:r>
            <a:r>
              <a:rPr spc="50" dirty="0"/>
              <a:t>annuo </a:t>
            </a:r>
            <a:r>
              <a:rPr spc="30" dirty="0"/>
              <a:t>di </a:t>
            </a:r>
            <a:r>
              <a:rPr spc="20" dirty="0"/>
              <a:t>materiali </a:t>
            </a:r>
            <a:r>
              <a:rPr spc="30" dirty="0"/>
              <a:t>di </a:t>
            </a:r>
            <a:r>
              <a:rPr spc="45" dirty="0"/>
              <a:t>consumo </a:t>
            </a:r>
            <a:r>
              <a:rPr spc="40" dirty="0"/>
              <a:t>del  </a:t>
            </a:r>
            <a:r>
              <a:rPr spc="25" dirty="0"/>
              <a:t>laboratorio </a:t>
            </a:r>
            <a:r>
              <a:rPr spc="30" dirty="0"/>
              <a:t>di </a:t>
            </a:r>
            <a:r>
              <a:rPr spc="35" dirty="0"/>
              <a:t>cui ha </a:t>
            </a:r>
            <a:r>
              <a:rPr spc="-5" dirty="0"/>
              <a:t>la</a:t>
            </a:r>
            <a:r>
              <a:rPr spc="-70" dirty="0"/>
              <a:t> </a:t>
            </a:r>
            <a:r>
              <a:rPr spc="30" dirty="0"/>
              <a:t>responsabilità;</a:t>
            </a:r>
          </a:p>
          <a:p>
            <a:pPr marL="222250" marR="30480" indent="-209550">
              <a:lnSpc>
                <a:spcPct val="102600"/>
              </a:lnSpc>
              <a:buFont typeface="Symbol"/>
              <a:buChar char=""/>
              <a:tabLst>
                <a:tab pos="222250" algn="l"/>
                <a:tab pos="222885" algn="l"/>
              </a:tabLst>
            </a:pPr>
            <a:r>
              <a:rPr spc="25" dirty="0"/>
              <a:t>formulare </a:t>
            </a:r>
            <a:r>
              <a:rPr spc="35" dirty="0"/>
              <a:t>un </a:t>
            </a:r>
            <a:r>
              <a:rPr spc="20" dirty="0"/>
              <a:t>orario </a:t>
            </a:r>
            <a:r>
              <a:rPr spc="30" dirty="0"/>
              <a:t>di </a:t>
            </a:r>
            <a:r>
              <a:rPr spc="10" dirty="0"/>
              <a:t>utilizzo </a:t>
            </a:r>
            <a:r>
              <a:rPr spc="40" dirty="0"/>
              <a:t>del </a:t>
            </a:r>
            <a:r>
              <a:rPr spc="25" dirty="0"/>
              <a:t>laboratorio </a:t>
            </a:r>
            <a:r>
              <a:rPr spc="30" dirty="0"/>
              <a:t>di </a:t>
            </a:r>
            <a:r>
              <a:rPr spc="35" dirty="0"/>
              <a:t>cui </a:t>
            </a:r>
            <a:r>
              <a:rPr spc="15" dirty="0"/>
              <a:t>è </a:t>
            </a:r>
            <a:r>
              <a:rPr spc="35" dirty="0"/>
              <a:t>responsabile, </a:t>
            </a:r>
            <a:r>
              <a:rPr spc="20" dirty="0"/>
              <a:t>sentiti </a:t>
            </a:r>
            <a:r>
              <a:rPr spc="5" dirty="0"/>
              <a:t>i </a:t>
            </a:r>
            <a:r>
              <a:rPr spc="30" dirty="0"/>
              <a:t>colleghi </a:t>
            </a:r>
            <a:r>
              <a:rPr spc="40" dirty="0"/>
              <a:t>che </a:t>
            </a:r>
            <a:r>
              <a:rPr spc="35" dirty="0"/>
              <a:t>ne  </a:t>
            </a:r>
            <a:r>
              <a:rPr spc="30" dirty="0"/>
              <a:t>fruiscono, specificando </a:t>
            </a:r>
            <a:r>
              <a:rPr spc="15" dirty="0"/>
              <a:t>criteri </a:t>
            </a:r>
            <a:r>
              <a:rPr spc="25" dirty="0"/>
              <a:t>adottati </a:t>
            </a:r>
            <a:r>
              <a:rPr spc="15" dirty="0"/>
              <a:t>e </a:t>
            </a:r>
            <a:r>
              <a:rPr spc="10" dirty="0"/>
              <a:t>priorità </a:t>
            </a:r>
            <a:r>
              <a:rPr spc="25" dirty="0"/>
              <a:t>individuate </a:t>
            </a:r>
            <a:r>
              <a:rPr spc="45" dirty="0"/>
              <a:t>anche </a:t>
            </a:r>
            <a:r>
              <a:rPr spc="15" dirty="0"/>
              <a:t>a </a:t>
            </a:r>
            <a:r>
              <a:rPr spc="5" dirty="0"/>
              <a:t>livello </a:t>
            </a:r>
            <a:r>
              <a:rPr spc="30" dirty="0"/>
              <a:t>di </a:t>
            </a:r>
            <a:r>
              <a:rPr spc="20" dirty="0"/>
              <a:t>collegio </a:t>
            </a:r>
            <a:r>
              <a:rPr spc="40" dirty="0"/>
              <a:t>docenti</a:t>
            </a:r>
            <a:r>
              <a:rPr spc="45" dirty="0"/>
              <a:t> </a:t>
            </a:r>
            <a:r>
              <a:rPr spc="5" dirty="0"/>
              <a:t>;</a:t>
            </a:r>
          </a:p>
          <a:p>
            <a:pPr marL="222250" marR="5080" indent="-209550">
              <a:lnSpc>
                <a:spcPct val="108400"/>
              </a:lnSpc>
              <a:spcBef>
                <a:spcPts val="75"/>
              </a:spcBef>
              <a:buFont typeface="Symbol"/>
              <a:buChar char=""/>
              <a:tabLst>
                <a:tab pos="222250" algn="l"/>
                <a:tab pos="222885" algn="l"/>
              </a:tabLst>
            </a:pPr>
            <a:r>
              <a:rPr spc="20" dirty="0"/>
              <a:t>controllare </a:t>
            </a:r>
            <a:r>
              <a:rPr spc="35" dirty="0"/>
              <a:t>periodicamente durante </a:t>
            </a:r>
            <a:r>
              <a:rPr spc="30" dirty="0"/>
              <a:t>l'anno </a:t>
            </a:r>
            <a:r>
              <a:rPr spc="-10" dirty="0"/>
              <a:t>il </a:t>
            </a:r>
            <a:r>
              <a:rPr spc="35" dirty="0"/>
              <a:t>funzionamento </a:t>
            </a:r>
            <a:r>
              <a:rPr spc="40" dirty="0"/>
              <a:t>dei </a:t>
            </a:r>
            <a:r>
              <a:rPr spc="45" dirty="0"/>
              <a:t>beni </a:t>
            </a:r>
            <a:r>
              <a:rPr spc="35" dirty="0"/>
              <a:t>contenuti </a:t>
            </a:r>
            <a:r>
              <a:rPr spc="40" dirty="0"/>
              <a:t>nel</a:t>
            </a:r>
            <a:r>
              <a:rPr spc="-85" dirty="0"/>
              <a:t> </a:t>
            </a:r>
            <a:r>
              <a:rPr spc="25" dirty="0"/>
              <a:t>laboratorio,  palestra </a:t>
            </a:r>
            <a:r>
              <a:rPr spc="10" dirty="0"/>
              <a:t>affidati, </a:t>
            </a:r>
            <a:r>
              <a:rPr spc="45" dirty="0"/>
              <a:t>segnalando </a:t>
            </a:r>
            <a:r>
              <a:rPr spc="25" dirty="0"/>
              <a:t>guasti, </a:t>
            </a:r>
            <a:r>
              <a:rPr spc="30" dirty="0"/>
              <a:t>anomalie </a:t>
            </a:r>
            <a:r>
              <a:rPr spc="15" dirty="0"/>
              <a:t>e rotture </a:t>
            </a:r>
            <a:r>
              <a:rPr spc="30" dirty="0"/>
              <a:t>al</a:t>
            </a:r>
            <a:r>
              <a:rPr spc="90" dirty="0"/>
              <a:t> </a:t>
            </a:r>
            <a:r>
              <a:rPr spc="20" dirty="0"/>
              <a:t>DSGA;</a:t>
            </a:r>
          </a:p>
          <a:p>
            <a:pPr marL="222250" marR="121285">
              <a:lnSpc>
                <a:spcPct val="102600"/>
              </a:lnSpc>
              <a:spcBef>
                <a:spcPts val="70"/>
              </a:spcBef>
            </a:pPr>
            <a:r>
              <a:rPr spc="20" dirty="0"/>
              <a:t>controllare </a:t>
            </a:r>
            <a:r>
              <a:rPr spc="15" dirty="0"/>
              <a:t>e </a:t>
            </a:r>
            <a:r>
              <a:rPr spc="20" dirty="0"/>
              <a:t>verificare, </a:t>
            </a:r>
            <a:r>
              <a:rPr spc="30" dirty="0"/>
              <a:t>al </a:t>
            </a:r>
            <a:r>
              <a:rPr spc="25" dirty="0"/>
              <a:t>termine </a:t>
            </a:r>
            <a:r>
              <a:rPr spc="30" dirty="0"/>
              <a:t>dell'anno </a:t>
            </a:r>
            <a:r>
              <a:rPr spc="25" dirty="0"/>
              <a:t>scolastico, </a:t>
            </a:r>
            <a:r>
              <a:rPr spc="-10" dirty="0"/>
              <a:t>il </a:t>
            </a:r>
            <a:r>
              <a:rPr spc="20" dirty="0"/>
              <a:t>corretto </a:t>
            </a:r>
            <a:r>
              <a:rPr spc="35" dirty="0"/>
              <a:t>funzionamento </a:t>
            </a:r>
            <a:r>
              <a:rPr spc="40" dirty="0"/>
              <a:t>dei </a:t>
            </a:r>
            <a:r>
              <a:rPr spc="45" dirty="0"/>
              <a:t>beni  </a:t>
            </a:r>
            <a:r>
              <a:rPr spc="35" dirty="0"/>
              <a:t>contenuti </a:t>
            </a:r>
            <a:r>
              <a:rPr spc="40" dirty="0"/>
              <a:t>nel </a:t>
            </a:r>
            <a:r>
              <a:rPr spc="25" dirty="0"/>
              <a:t>laboratorio </a:t>
            </a:r>
            <a:r>
              <a:rPr spc="20" dirty="0"/>
              <a:t>affidato, </a:t>
            </a:r>
            <a:r>
              <a:rPr spc="30" dirty="0"/>
              <a:t>restituendo </a:t>
            </a:r>
            <a:r>
              <a:rPr spc="25" dirty="0"/>
              <a:t>l'elenco </a:t>
            </a:r>
            <a:r>
              <a:rPr spc="20" dirty="0"/>
              <a:t>descrittivo </a:t>
            </a:r>
            <a:r>
              <a:rPr spc="10" dirty="0"/>
              <a:t>citato </a:t>
            </a:r>
            <a:r>
              <a:rPr spc="30" dirty="0"/>
              <a:t>al </a:t>
            </a:r>
            <a:r>
              <a:rPr spc="35" dirty="0"/>
              <a:t>punto </a:t>
            </a:r>
            <a:r>
              <a:rPr spc="15" dirty="0"/>
              <a:t>1 </a:t>
            </a:r>
            <a:r>
              <a:rPr spc="30" dirty="0"/>
              <a:t>al </a:t>
            </a:r>
            <a:r>
              <a:rPr spc="25" dirty="0"/>
              <a:t>DSGA</a:t>
            </a:r>
            <a:r>
              <a:rPr spc="-114" dirty="0"/>
              <a:t> </a:t>
            </a:r>
            <a:r>
              <a:rPr spc="15" dirty="0"/>
              <a:t>e  </a:t>
            </a:r>
            <a:r>
              <a:rPr spc="35" dirty="0"/>
              <a:t>fornendo contestualmente suggerimenti </a:t>
            </a:r>
            <a:r>
              <a:rPr spc="40" dirty="0"/>
              <a:t>per </a:t>
            </a:r>
            <a:r>
              <a:rPr spc="35" dirty="0"/>
              <a:t>un </a:t>
            </a:r>
            <a:r>
              <a:rPr spc="25" dirty="0"/>
              <a:t>miglioramento </a:t>
            </a:r>
            <a:r>
              <a:rPr spc="30" dirty="0"/>
              <a:t>degli </a:t>
            </a:r>
            <a:r>
              <a:rPr spc="35" dirty="0"/>
              <a:t>standard </a:t>
            </a:r>
            <a:r>
              <a:rPr spc="30" dirty="0"/>
              <a:t>di </a:t>
            </a:r>
            <a:r>
              <a:rPr spc="20" dirty="0"/>
              <a:t>qualità </a:t>
            </a:r>
            <a:r>
              <a:rPr spc="15" dirty="0"/>
              <a:t>e </a:t>
            </a:r>
            <a:r>
              <a:rPr spc="30" dirty="0"/>
              <a:t>di  </a:t>
            </a:r>
            <a:r>
              <a:rPr spc="20" dirty="0"/>
              <a:t>fruizione </a:t>
            </a:r>
            <a:r>
              <a:rPr spc="30" dirty="0"/>
              <a:t>di </a:t>
            </a:r>
            <a:r>
              <a:rPr spc="40" dirty="0"/>
              <a:t>quanto </a:t>
            </a:r>
            <a:r>
              <a:rPr spc="30" dirty="0"/>
              <a:t>di </a:t>
            </a:r>
            <a:r>
              <a:rPr spc="40" dirty="0"/>
              <a:t>sua</a:t>
            </a:r>
            <a:r>
              <a:rPr spc="-65" dirty="0"/>
              <a:t> </a:t>
            </a:r>
            <a:r>
              <a:rPr spc="45" dirty="0"/>
              <a:t>competenza;</a:t>
            </a:r>
          </a:p>
          <a:p>
            <a:pPr marL="222250" marR="112395" indent="-209550">
              <a:lnSpc>
                <a:spcPts val="1220"/>
              </a:lnSpc>
              <a:spcBef>
                <a:spcPts val="250"/>
              </a:spcBef>
              <a:buFont typeface="Symbol"/>
              <a:buChar char=""/>
              <a:tabLst>
                <a:tab pos="222250" algn="l"/>
                <a:tab pos="222885" algn="l"/>
              </a:tabLst>
            </a:pPr>
            <a:r>
              <a:rPr sz="1050" spc="30" dirty="0"/>
              <a:t>redigere, </a:t>
            </a:r>
            <a:r>
              <a:rPr sz="1050" spc="5" dirty="0"/>
              <a:t>alla </a:t>
            </a:r>
            <a:r>
              <a:rPr sz="1050" spc="10" dirty="0"/>
              <a:t>fine </a:t>
            </a:r>
            <a:r>
              <a:rPr sz="1050" spc="30" dirty="0"/>
              <a:t>dell'anno </a:t>
            </a:r>
            <a:r>
              <a:rPr sz="1050" spc="25" dirty="0"/>
              <a:t>scolastico, </a:t>
            </a:r>
            <a:r>
              <a:rPr sz="1050" spc="45" dirty="0"/>
              <a:t>una </a:t>
            </a:r>
            <a:r>
              <a:rPr sz="1050" spc="30" dirty="0"/>
              <a:t>relazione </a:t>
            </a:r>
            <a:r>
              <a:rPr sz="1050" spc="10" dirty="0"/>
              <a:t>sull'utilizzo </a:t>
            </a:r>
            <a:r>
              <a:rPr sz="1050" spc="40" dirty="0"/>
              <a:t>del </a:t>
            </a:r>
            <a:r>
              <a:rPr sz="1050" spc="25" dirty="0"/>
              <a:t>laboratorio </a:t>
            </a:r>
            <a:r>
              <a:rPr sz="1050" spc="35" dirty="0"/>
              <a:t>da </a:t>
            </a:r>
            <a:r>
              <a:rPr sz="1050" spc="25" dirty="0"/>
              <a:t>parte </a:t>
            </a:r>
            <a:r>
              <a:rPr sz="1050" spc="40" dirty="0"/>
              <a:t>dei  </a:t>
            </a:r>
            <a:r>
              <a:rPr sz="1050" spc="30" dirty="0"/>
              <a:t>docenti, </a:t>
            </a:r>
            <a:r>
              <a:rPr sz="1050" spc="5" dirty="0"/>
              <a:t>i </a:t>
            </a:r>
            <a:r>
              <a:rPr sz="1050" spc="35" dirty="0"/>
              <a:t>punti </a:t>
            </a:r>
            <a:r>
              <a:rPr sz="1050" spc="30" dirty="0"/>
              <a:t>di </a:t>
            </a:r>
            <a:r>
              <a:rPr sz="1050" spc="20" dirty="0"/>
              <a:t>forza </a:t>
            </a:r>
            <a:r>
              <a:rPr sz="1050" spc="15" dirty="0"/>
              <a:t>e</a:t>
            </a:r>
            <a:r>
              <a:rPr sz="1050" spc="-150" dirty="0"/>
              <a:t> </a:t>
            </a:r>
            <a:r>
              <a:rPr sz="1050" spc="5" dirty="0"/>
              <a:t>criticità.</a:t>
            </a:r>
            <a:endParaRPr sz="1050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6630" y="632162"/>
            <a:ext cx="5133340" cy="18567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590">
              <a:lnSpc>
                <a:spcPts val="2565"/>
              </a:lnSpc>
              <a:spcBef>
                <a:spcPts val="114"/>
              </a:spcBef>
            </a:pPr>
            <a:r>
              <a:rPr spc="-20" dirty="0"/>
              <a:t>RESPONSABILI </a:t>
            </a:r>
            <a:r>
              <a:rPr spc="-5" dirty="0"/>
              <a:t>DI</a:t>
            </a:r>
            <a:r>
              <a:rPr spc="10" dirty="0"/>
              <a:t> </a:t>
            </a:r>
            <a:r>
              <a:rPr spc="-45" dirty="0"/>
              <a:t>LABORATORIO</a:t>
            </a:r>
          </a:p>
          <a:p>
            <a:pPr marL="12700" marR="5080">
              <a:lnSpc>
                <a:spcPct val="89800"/>
              </a:lnSpc>
              <a:spcBef>
                <a:spcPts val="50"/>
              </a:spcBef>
            </a:pPr>
            <a:r>
              <a:rPr sz="1800" b="0" spc="-35" dirty="0">
                <a:latin typeface="Arial"/>
                <a:cs typeface="Arial"/>
              </a:rPr>
              <a:t>Prof</a:t>
            </a:r>
            <a:r>
              <a:rPr lang="it-IT" sz="1800" b="0" spc="-35" dirty="0" err="1">
                <a:latin typeface="Arial"/>
                <a:cs typeface="Arial"/>
              </a:rPr>
              <a:t>essori</a:t>
            </a:r>
            <a:br>
              <a:rPr lang="it-IT" sz="1800" b="0" spc="-35" dirty="0">
                <a:latin typeface="Arial"/>
                <a:cs typeface="Arial"/>
              </a:rPr>
            </a:br>
            <a:r>
              <a:rPr sz="1800" b="0" spc="-50" dirty="0">
                <a:latin typeface="Arial"/>
                <a:cs typeface="Arial"/>
              </a:rPr>
              <a:t>Roberto </a:t>
            </a:r>
            <a:r>
              <a:rPr sz="1800" b="0" spc="-30" dirty="0">
                <a:latin typeface="Arial"/>
                <a:cs typeface="Arial"/>
              </a:rPr>
              <a:t>Olivieri </a:t>
            </a:r>
            <a:r>
              <a:rPr sz="1800" b="0" i="1" dirty="0">
                <a:latin typeface="Arial"/>
                <a:cs typeface="Arial"/>
              </a:rPr>
              <a:t>(laboratorio informatica)</a:t>
            </a:r>
            <a:r>
              <a:rPr lang="it-IT" sz="1800" b="0" i="1" dirty="0">
                <a:latin typeface="Arial"/>
                <a:cs typeface="Arial"/>
              </a:rPr>
              <a:t>         </a:t>
            </a:r>
            <a:r>
              <a:rPr sz="1800" b="0" i="1" dirty="0">
                <a:latin typeface="Arial"/>
                <a:cs typeface="Arial"/>
              </a:rPr>
              <a:t>  </a:t>
            </a:r>
            <a:r>
              <a:rPr lang="it-IT" sz="1800" b="0" spc="-65" dirty="0">
                <a:latin typeface="Arial"/>
                <a:cs typeface="Arial"/>
              </a:rPr>
              <a:t>Maria Liuzzi </a:t>
            </a:r>
            <a:r>
              <a:rPr sz="1800" b="0" i="1" dirty="0">
                <a:latin typeface="Arial"/>
                <a:cs typeface="Arial"/>
              </a:rPr>
              <a:t>(laboratorio </a:t>
            </a:r>
            <a:r>
              <a:rPr sz="1800" b="0" i="1" dirty="0" err="1">
                <a:latin typeface="Arial"/>
                <a:cs typeface="Arial"/>
              </a:rPr>
              <a:t>scientifico</a:t>
            </a:r>
            <a:r>
              <a:rPr sz="1800" b="0" i="1" dirty="0">
                <a:latin typeface="Arial"/>
                <a:cs typeface="Arial"/>
              </a:rPr>
              <a:t>)</a:t>
            </a:r>
            <a:br>
              <a:rPr lang="it-IT" sz="1800" b="0" i="1" dirty="0">
                <a:latin typeface="Arial"/>
                <a:cs typeface="Arial"/>
              </a:rPr>
            </a:br>
            <a:r>
              <a:rPr lang="it-IT" sz="1800" b="0" i="1" dirty="0">
                <a:latin typeface="Arial"/>
                <a:cs typeface="Arial"/>
              </a:rPr>
              <a:t>Antonio </a:t>
            </a:r>
            <a:r>
              <a:rPr lang="it-IT" sz="1800" b="0" i="1" dirty="0" err="1">
                <a:latin typeface="Arial"/>
                <a:cs typeface="Arial"/>
              </a:rPr>
              <a:t>Cucumazzo</a:t>
            </a:r>
            <a:r>
              <a:rPr lang="it-IT" sz="1800" b="0" i="1" dirty="0">
                <a:latin typeface="Arial"/>
                <a:cs typeface="Arial"/>
              </a:rPr>
              <a:t> (</a:t>
            </a:r>
            <a:r>
              <a:rPr sz="1800" b="0" i="1" dirty="0" err="1">
                <a:latin typeface="Arial"/>
                <a:cs typeface="Arial"/>
              </a:rPr>
              <a:t>laboratorio</a:t>
            </a:r>
            <a:r>
              <a:rPr sz="1800" b="0" i="1" dirty="0">
                <a:latin typeface="Arial"/>
                <a:cs typeface="Arial"/>
              </a:rPr>
              <a:t> </a:t>
            </a:r>
            <a:r>
              <a:rPr sz="1800" b="0" i="1" spc="10" dirty="0">
                <a:latin typeface="Arial"/>
                <a:cs typeface="Arial"/>
              </a:rPr>
              <a:t>musicale</a:t>
            </a:r>
            <a:r>
              <a:rPr lang="it-IT" sz="1800" b="0" i="1" spc="10" dirty="0">
                <a:latin typeface="Arial"/>
                <a:cs typeface="Arial"/>
              </a:rPr>
              <a:t>)</a:t>
            </a:r>
            <a:br>
              <a:rPr lang="it-IT" sz="1800" b="0" i="1" spc="10" dirty="0"/>
            </a:br>
            <a:r>
              <a:rPr lang="it-IT" sz="1800" b="0" i="1" spc="10" dirty="0"/>
              <a:t>Elisabetta </a:t>
            </a:r>
            <a:r>
              <a:rPr lang="it-IT" sz="1800" b="0" i="1" spc="10" dirty="0" err="1"/>
              <a:t>Mastrototaro</a:t>
            </a:r>
            <a:r>
              <a:rPr lang="it-IT" sz="1800" b="0" i="1" spc="10" dirty="0"/>
              <a:t> </a:t>
            </a:r>
            <a:r>
              <a:rPr sz="1800" b="0" i="1" spc="5" dirty="0">
                <a:latin typeface="Arial"/>
                <a:cs typeface="Arial"/>
              </a:rPr>
              <a:t>(laboratorio </a:t>
            </a:r>
            <a:r>
              <a:rPr sz="1800" b="0" i="1" dirty="0" err="1">
                <a:latin typeface="Arial"/>
                <a:cs typeface="Arial"/>
              </a:rPr>
              <a:t>linguistico</a:t>
            </a:r>
            <a:r>
              <a:rPr sz="1800" b="0" i="1" dirty="0">
                <a:latin typeface="Arial"/>
                <a:cs typeface="Arial"/>
              </a:rPr>
              <a:t>)</a:t>
            </a:r>
            <a:r>
              <a:rPr sz="1800" b="0" spc="-75" baseline="2849" dirty="0">
                <a:latin typeface="Arial"/>
                <a:cs typeface="Arial"/>
              </a:rPr>
              <a:t> </a:t>
            </a:r>
            <a:r>
              <a:rPr lang="it-IT" sz="1800" b="0" i="1" spc="5" dirty="0">
                <a:latin typeface="Arial"/>
                <a:cs typeface="Arial"/>
              </a:rPr>
              <a:t>Domenica Baldini (</a:t>
            </a:r>
            <a:r>
              <a:rPr sz="1800" b="0" i="1" spc="5" dirty="0" err="1">
                <a:latin typeface="Arial"/>
                <a:cs typeface="Arial"/>
              </a:rPr>
              <a:t>attrezzi</a:t>
            </a:r>
            <a:r>
              <a:rPr sz="1800" b="0" i="1" spc="-305" dirty="0">
                <a:latin typeface="Arial"/>
                <a:cs typeface="Arial"/>
              </a:rPr>
              <a:t> </a:t>
            </a:r>
            <a:r>
              <a:rPr sz="1800" b="0" i="1" dirty="0">
                <a:latin typeface="Arial"/>
                <a:cs typeface="Arial"/>
              </a:rPr>
              <a:t>palestra)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Elemento grafico 5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EB35B49C-19E1-4EEF-B0FC-735D88BC7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658" y="632056"/>
            <a:ext cx="5099685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5" dirty="0"/>
              <a:t>NUCLEO </a:t>
            </a:r>
            <a:r>
              <a:rPr spc="-10" dirty="0"/>
              <a:t>INTERNO </a:t>
            </a:r>
            <a:r>
              <a:rPr dirty="0"/>
              <a:t>DI</a:t>
            </a:r>
            <a:r>
              <a:rPr spc="-135" dirty="0"/>
              <a:t> </a:t>
            </a:r>
            <a:r>
              <a:rPr spc="-45" dirty="0"/>
              <a:t>VALUTAZIONE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8C1D06-4F09-4F66-81C6-90EB01142833}"/>
              </a:ext>
            </a:extLst>
          </p:cNvPr>
          <p:cNvSpPr txBox="1"/>
          <p:nvPr/>
        </p:nvSpPr>
        <p:spPr>
          <a:xfrm>
            <a:off x="398864" y="1190625"/>
            <a:ext cx="68528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Prof.ssa Lucia Scarcelli (Dirigente Scolastico)</a:t>
            </a:r>
          </a:p>
          <a:p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Professori</a:t>
            </a:r>
          </a:p>
          <a:p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Anna Maria Messina (collaboratore D.S.)</a:t>
            </a:r>
          </a:p>
          <a:p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Rosa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Naglieri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 (collaboratore D.S. e coordinatore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Dip.Lettere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Maria Pia Facchini (F.S.),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Graziamaria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 Labianca (F.S.), Mariangela Dell’Orco (F.S.), Cecilia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T.F.Gigante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 (F.S. e coordinatore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Dip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. Musica), Valeria Sollecito (coordinatore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Dip.Lettere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), Silvia Maenza (coordinatore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Dip.Matematica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 e Scienze), Caterina Rigante (coordinatore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Dip.Matematica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 e Scienze), Elisabetta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Mastrototaro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 (coordinatore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Dip.Lingue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 straniere), Roberto Olivieri (coordinatore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Dip.Tecnologia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), Rosa Angela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Mastromarino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 (coordinatore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Dip.Arte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), Saverio Milillo (coordinatore </a:t>
            </a:r>
            <a:r>
              <a:rPr lang="it-IT" sz="1300" dirty="0" err="1">
                <a:latin typeface="Arial" panose="020B0604020202020204" pitchFamily="34" charset="0"/>
                <a:cs typeface="Arial" panose="020B0604020202020204" pitchFamily="34" charset="0"/>
              </a:rPr>
              <a:t>Dip.Ed.Fisica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8AA6CA-B4A0-4BA8-97B9-060410D03F9D}"/>
              </a:ext>
            </a:extLst>
          </p:cNvPr>
          <p:cNvSpPr txBox="1"/>
          <p:nvPr/>
        </p:nvSpPr>
        <p:spPr>
          <a:xfrm>
            <a:off x="546100" y="3705225"/>
            <a:ext cx="63246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Le funzioni del NIV si esplicano nel monitoraggio e nella verifica delle aree previste dal RAV, in particolare nei seguenti punti:</a:t>
            </a:r>
          </a:p>
          <a:p>
            <a:pPr marL="426084" indent="-207010">
              <a:buFont typeface="Symbol"/>
              <a:buChar char=""/>
            </a:pP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attuazione del Piano di Miglioramento (PDM);</a:t>
            </a:r>
          </a:p>
          <a:p>
            <a:pPr marL="426084" indent="-207010">
              <a:buFont typeface="Symbol"/>
              <a:buChar char=""/>
            </a:pP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analisi dei bisogni formativi in riferimento all’evoluzione del contesto socio-culturale in cui opera la scuola;</a:t>
            </a:r>
          </a:p>
          <a:p>
            <a:pPr marL="426084" indent="-207010">
              <a:buFont typeface="Symbol"/>
              <a:buChar char=""/>
            </a:pP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mappa delle alleanze educative territoriali e loro stato d’attuazione per il coinvolgimento attivo dell’utenza e</a:t>
            </a:r>
          </a:p>
          <a:p>
            <a:pPr marL="426084" indent="-207010">
              <a:buFont typeface="Symbol"/>
              <a:buChar char=""/>
            </a:pP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del territorio nei processi educativi attivati dalla scuola in funzione dell’attuazione del PTOF;</a:t>
            </a:r>
          </a:p>
          <a:p>
            <a:pPr marL="426084" indent="-207010">
              <a:buFont typeface="Symbol"/>
              <a:buChar char=""/>
            </a:pP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esiti degli studenti in relazione alle competenze previste nel curricolo;</a:t>
            </a:r>
          </a:p>
          <a:p>
            <a:pPr marL="426084" indent="-207010">
              <a:buFont typeface="Symbol"/>
              <a:buChar char=""/>
            </a:pP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processi relativi alla continuità e all’orientamento;</a:t>
            </a:r>
          </a:p>
          <a:p>
            <a:pPr marL="426084" indent="-207010">
              <a:buFont typeface="Symbol"/>
              <a:buChar char=""/>
            </a:pP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processi organizzativi, gestionali ed amministrativi.</a:t>
            </a:r>
          </a:p>
          <a:p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Il gruppo si riunisce su convocazione del Dirigente Scolastico, con la presenza di tutti i suoi componenti o parte di essi, sulla base delle necessità di volta in volta ravvisate nell’ambito del processo di autovalutazione e miglioramento d’Istituto.</a:t>
            </a:r>
          </a:p>
        </p:txBody>
      </p:sp>
      <p:pic>
        <p:nvPicPr>
          <p:cNvPr id="5" name="Elemento grafico 4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99E25085-8678-4F72-A716-A00EE0F17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0145" cy="7562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2" y="0"/>
            <a:ext cx="7589865" cy="7560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4" y="7434897"/>
            <a:ext cx="10687685" cy="125730"/>
          </a:xfrm>
          <a:custGeom>
            <a:avLst/>
            <a:gdLst/>
            <a:ahLst/>
            <a:cxnLst/>
            <a:rect l="l" t="t" r="r" b="b"/>
            <a:pathLst>
              <a:path w="10687685" h="125729">
                <a:moveTo>
                  <a:pt x="10687438" y="125107"/>
                </a:moveTo>
                <a:lnTo>
                  <a:pt x="10687438" y="0"/>
                </a:lnTo>
                <a:lnTo>
                  <a:pt x="0" y="0"/>
                </a:lnTo>
                <a:lnTo>
                  <a:pt x="0" y="125107"/>
                </a:lnTo>
                <a:lnTo>
                  <a:pt x="10687438" y="125107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8831" y="537837"/>
            <a:ext cx="1753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D38"/>
                </a:solidFill>
              </a:rPr>
              <a:t>REFERENTI</a:t>
            </a:r>
            <a:endParaRPr sz="2400" dirty="0"/>
          </a:p>
        </p:txBody>
      </p:sp>
      <p:sp>
        <p:nvSpPr>
          <p:cNvPr id="6" name="object 6"/>
          <p:cNvSpPr/>
          <p:nvPr/>
        </p:nvSpPr>
        <p:spPr>
          <a:xfrm>
            <a:off x="6648911" y="626286"/>
            <a:ext cx="562870" cy="6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6640" y="880879"/>
            <a:ext cx="2563495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</a:pPr>
            <a:r>
              <a:rPr sz="1000" b="1" dirty="0">
                <a:solidFill>
                  <a:srgbClr val="212D38"/>
                </a:solidFill>
                <a:latin typeface="Arial"/>
                <a:cs typeface="Arial"/>
              </a:rPr>
              <a:t>SCUOLA SECONDARIA DI PRIMO</a:t>
            </a:r>
            <a:r>
              <a:rPr sz="1000" b="1" spc="-18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12D38"/>
                </a:solidFill>
                <a:latin typeface="Arial"/>
                <a:cs typeface="Arial"/>
              </a:rPr>
              <a:t>GRADO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sz="1050" b="1" spc="10" dirty="0">
                <a:solidFill>
                  <a:srgbClr val="212D38"/>
                </a:solidFill>
                <a:latin typeface="Arial"/>
                <a:cs typeface="Arial"/>
              </a:rPr>
              <a:t>“RICCARDO MONTERISI” </a:t>
            </a:r>
            <a:r>
              <a:rPr sz="1050" b="1" spc="5" dirty="0">
                <a:solidFill>
                  <a:srgbClr val="212D38"/>
                </a:solidFill>
                <a:latin typeface="Arial"/>
                <a:cs typeface="Arial"/>
              </a:rPr>
              <a:t>-</a:t>
            </a:r>
            <a:r>
              <a:rPr sz="1050" b="1" spc="-4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212D38"/>
                </a:solidFill>
                <a:latin typeface="Arial"/>
                <a:cs typeface="Arial"/>
              </a:rPr>
              <a:t>BISCEGLIE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832" y="4000400"/>
            <a:ext cx="6327464" cy="29133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53670" algn="just">
              <a:lnSpc>
                <a:spcPts val="1380"/>
              </a:lnSpc>
              <a:spcBef>
                <a:spcPts val="195"/>
              </a:spcBef>
            </a:pP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All'interno del nostro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Istituto,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la funzione di </a:t>
            </a:r>
            <a:r>
              <a:rPr sz="1100" b="1" spc="-5" dirty="0">
                <a:solidFill>
                  <a:srgbClr val="212D38"/>
                </a:solidFill>
                <a:latin typeface="Arial"/>
                <a:cs typeface="Arial"/>
              </a:rPr>
              <a:t>Referenti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viene assegnata nell'ambito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dell'</a:t>
            </a:r>
            <a:r>
              <a:rPr sz="1100" b="1" dirty="0">
                <a:solidFill>
                  <a:srgbClr val="212D38"/>
                </a:solidFill>
                <a:latin typeface="Arial"/>
                <a:cs typeface="Arial"/>
              </a:rPr>
              <a:t>Educazione  alla salute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, dell'</a:t>
            </a:r>
            <a:r>
              <a:rPr sz="1100" b="1" dirty="0">
                <a:solidFill>
                  <a:srgbClr val="212D38"/>
                </a:solidFill>
                <a:latin typeface="Arial"/>
                <a:cs typeface="Arial"/>
              </a:rPr>
              <a:t>Educazione ambientale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, </a:t>
            </a:r>
            <a:r>
              <a:rPr sz="1100" b="1" spc="-5" dirty="0">
                <a:solidFill>
                  <a:srgbClr val="212D38"/>
                </a:solidFill>
                <a:latin typeface="Arial"/>
                <a:cs typeface="Arial"/>
              </a:rPr>
              <a:t>Viaggi e </a:t>
            </a:r>
            <a:r>
              <a:rPr sz="1100" b="1" dirty="0">
                <a:solidFill>
                  <a:srgbClr val="212D38"/>
                </a:solidFill>
                <a:latin typeface="Arial"/>
                <a:cs typeface="Arial"/>
              </a:rPr>
              <a:t>visite </a:t>
            </a:r>
            <a:r>
              <a:rPr sz="1100" b="1" spc="-5" dirty="0">
                <a:solidFill>
                  <a:srgbClr val="212D38"/>
                </a:solidFill>
                <a:latin typeface="Arial"/>
                <a:cs typeface="Arial"/>
              </a:rPr>
              <a:t>d'istruzione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, alunni </a:t>
            </a:r>
            <a:r>
              <a:rPr sz="1100" b="1" spc="-5" dirty="0">
                <a:solidFill>
                  <a:srgbClr val="212D38"/>
                </a:solidFill>
                <a:latin typeface="Arial"/>
                <a:cs typeface="Arial"/>
              </a:rPr>
              <a:t>DSA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,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alunni </a:t>
            </a:r>
            <a:r>
              <a:rPr sz="1100" b="1" dirty="0">
                <a:solidFill>
                  <a:srgbClr val="212D38"/>
                </a:solidFill>
                <a:latin typeface="Arial"/>
                <a:cs typeface="Arial"/>
              </a:rPr>
              <a:t>BES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e  </a:t>
            </a:r>
            <a:r>
              <a:rPr sz="1100" b="1" dirty="0">
                <a:solidFill>
                  <a:srgbClr val="212D38"/>
                </a:solidFill>
                <a:latin typeface="Arial"/>
                <a:cs typeface="Arial"/>
              </a:rPr>
              <a:t>Bullismo </a:t>
            </a:r>
            <a:r>
              <a:rPr sz="1100" b="1" spc="-5" dirty="0">
                <a:solidFill>
                  <a:srgbClr val="212D38"/>
                </a:solidFill>
                <a:latin typeface="Arial"/>
                <a:cs typeface="Arial"/>
              </a:rPr>
              <a:t>e cyberbullismo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I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Referenti promuovono e coordinano iniziative interne ponendo intenzionalmente l'accento</a:t>
            </a:r>
            <a:r>
              <a:rPr sz="1100" spc="229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sulla:</a:t>
            </a:r>
            <a:endParaRPr sz="1100" dirty="0">
              <a:latin typeface="Arial"/>
              <a:cs typeface="Arial"/>
            </a:endParaRPr>
          </a:p>
          <a:p>
            <a:pPr marL="469900" indent="-230504">
              <a:lnSpc>
                <a:spcPct val="100000"/>
              </a:lnSpc>
              <a:spcBef>
                <a:spcPts val="40"/>
              </a:spcBef>
              <a:buSzPct val="91666"/>
              <a:buFont typeface="Symbol"/>
              <a:buChar char=""/>
              <a:tabLst>
                <a:tab pos="461645" algn="l"/>
                <a:tab pos="462280" algn="l"/>
              </a:tabLst>
            </a:pP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valorizzazione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dell'esistente;</a:t>
            </a:r>
            <a:endParaRPr sz="1100" dirty="0">
              <a:latin typeface="Arial"/>
              <a:cs typeface="Arial"/>
            </a:endParaRPr>
          </a:p>
          <a:p>
            <a:pPr marL="469900" marR="283210" indent="-228600">
              <a:lnSpc>
                <a:spcPts val="1380"/>
              </a:lnSpc>
              <a:spcBef>
                <a:spcPts val="135"/>
              </a:spcBef>
              <a:buSzPct val="91666"/>
              <a:buFont typeface="Symbol"/>
              <a:buChar char=""/>
              <a:tabLst>
                <a:tab pos="461645" algn="l"/>
                <a:tab pos="462280" algn="l"/>
              </a:tabLst>
            </a:pP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creazione di una cornice di senso ampia in cui gli interventi siano collocati in modo chiaro,  sinergico e coordinato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rispetto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ai bisogni e al</a:t>
            </a:r>
            <a:r>
              <a:rPr sz="1100" spc="3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contesto;</a:t>
            </a:r>
            <a:endParaRPr sz="1100" dirty="0">
              <a:latin typeface="Arial"/>
              <a:cs typeface="Arial"/>
            </a:endParaRPr>
          </a:p>
          <a:p>
            <a:pPr marL="462280" indent="-220979">
              <a:lnSpc>
                <a:spcPct val="100000"/>
              </a:lnSpc>
              <a:spcBef>
                <a:spcPts val="5"/>
              </a:spcBef>
              <a:buSzPct val="91666"/>
              <a:buFont typeface="Symbol"/>
              <a:buChar char=""/>
              <a:tabLst>
                <a:tab pos="461645" algn="l"/>
                <a:tab pos="462280" algn="l"/>
              </a:tabLst>
            </a:pP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ricerca di un' ampia condivisione su obiettivi e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contenuti,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anche</a:t>
            </a:r>
            <a:r>
              <a:rPr sz="1100" spc="7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minimi;</a:t>
            </a:r>
            <a:endParaRPr sz="1100" dirty="0">
              <a:latin typeface="Arial"/>
              <a:cs typeface="Arial"/>
            </a:endParaRPr>
          </a:p>
          <a:p>
            <a:pPr marL="462280" indent="-220979">
              <a:lnSpc>
                <a:spcPct val="100000"/>
              </a:lnSpc>
              <a:spcBef>
                <a:spcPts val="40"/>
              </a:spcBef>
              <a:buSzPct val="91666"/>
              <a:buFont typeface="Symbol"/>
              <a:buChar char=""/>
              <a:tabLst>
                <a:tab pos="461645" algn="l"/>
                <a:tab pos="462915" algn="l"/>
              </a:tabLst>
            </a:pP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utilizzo di messaggi univoci, chiari e convergenti nelle</a:t>
            </a:r>
            <a:r>
              <a:rPr sz="1100" spc="5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finalità.</a:t>
            </a:r>
            <a:endParaRPr sz="1100" dirty="0">
              <a:latin typeface="Arial"/>
              <a:cs typeface="Arial"/>
            </a:endParaRPr>
          </a:p>
          <a:p>
            <a:pPr marL="12700" marR="5080" algn="just">
              <a:lnSpc>
                <a:spcPts val="1380"/>
              </a:lnSpc>
              <a:spcBef>
                <a:spcPts val="135"/>
              </a:spcBef>
            </a:pP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Questo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primo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aspetto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del ruolo il docente lo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attua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prevalentemente su di un piano “informale”, dando  prova di saper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tessere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relazioni, sollecitare riflessioni, di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far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arrivare messaggi, di allestire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contesti,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di  proporre modelli, di mediare posizioni, di favorire climi scolastici adatti all'apprendimento e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ricettivi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di  proposte.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Questo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piano si intreccia in modo complementare a quello formale che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caratterizza 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maggiormente il secondo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aspetto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del ruolo di facilitatore del referente ossia quello di agire da fulcro 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tra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l'interno e l'esterno della scuola, mantenendo i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contatti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con il Dipartimento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Istruzione,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con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Enti 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locali, associazioni...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Questo aspetto </a:t>
            </a: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del ruolo, si colloca su di un piano più</a:t>
            </a:r>
            <a:r>
              <a:rPr sz="1100" spc="10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12D38"/>
                </a:solidFill>
                <a:latin typeface="Arial"/>
                <a:cs typeface="Arial"/>
              </a:rPr>
              <a:t>formale.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367" y="852304"/>
            <a:ext cx="6454413" cy="2694969"/>
          </a:xfrm>
          <a:prstGeom prst="rect">
            <a:avLst/>
          </a:prstGeom>
          <a:noFill/>
        </p:spPr>
        <p:txBody>
          <a:bodyPr vert="horz" wrap="square" lIns="0" tIns="40005" rIns="0" bIns="0" rtlCol="0">
            <a:spAutoFit/>
          </a:bodyPr>
          <a:lstStyle/>
          <a:p>
            <a:pPr marL="12700" marR="2439670">
              <a:lnSpc>
                <a:spcPts val="2230"/>
              </a:lnSpc>
              <a:spcBef>
                <a:spcPts val="315"/>
              </a:spcBef>
            </a:pPr>
            <a:r>
              <a:rPr lang="it-IT" sz="1600" dirty="0">
                <a:solidFill>
                  <a:srgbClr val="212D38"/>
                </a:solidFill>
                <a:latin typeface="Arial"/>
                <a:cs typeface="Arial"/>
              </a:rPr>
              <a:t>Professori</a:t>
            </a:r>
          </a:p>
          <a:p>
            <a:pPr marL="12700" marR="2439670">
              <a:lnSpc>
                <a:spcPts val="2230"/>
              </a:lnSpc>
              <a:spcBef>
                <a:spcPts val="315"/>
              </a:spcBef>
            </a:pP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Nunzia Maria Cappelletti </a:t>
            </a:r>
            <a:r>
              <a:rPr lang="it-IT" sz="1600" dirty="0">
                <a:solidFill>
                  <a:srgbClr val="212D38"/>
                </a:solidFill>
                <a:latin typeface="Arial"/>
                <a:cs typeface="Arial"/>
              </a:rPr>
              <a:t>(Ed. </a:t>
            </a: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alla</a:t>
            </a:r>
            <a:r>
              <a:rPr lang="it-IT" sz="1600" spc="-1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srgbClr val="212D38"/>
                </a:solidFill>
                <a:latin typeface="Arial"/>
                <a:cs typeface="Arial"/>
              </a:rPr>
              <a:t>salute) </a:t>
            </a: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Caterina Rigante </a:t>
            </a:r>
            <a:r>
              <a:rPr lang="it-IT" sz="1600" dirty="0">
                <a:solidFill>
                  <a:srgbClr val="212D38"/>
                </a:solidFill>
                <a:latin typeface="Arial"/>
                <a:cs typeface="Arial"/>
              </a:rPr>
              <a:t>(Ed. </a:t>
            </a: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all’ambiente) </a:t>
            </a:r>
          </a:p>
          <a:p>
            <a:pPr marL="12700" marR="2439670">
              <a:lnSpc>
                <a:spcPts val="2230"/>
              </a:lnSpc>
              <a:spcBef>
                <a:spcPts val="315"/>
              </a:spcBef>
            </a:pP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Valeria Sollecito (alunni DSA</a:t>
            </a:r>
            <a:r>
              <a:rPr lang="it-IT" sz="1600" dirty="0">
                <a:solidFill>
                  <a:srgbClr val="212D38"/>
                </a:solidFill>
                <a:latin typeface="Arial"/>
                <a:cs typeface="Arial"/>
              </a:rPr>
              <a:t>)</a:t>
            </a:r>
          </a:p>
          <a:p>
            <a:pPr marL="12700" marR="2439670">
              <a:lnSpc>
                <a:spcPts val="2230"/>
              </a:lnSpc>
              <a:spcBef>
                <a:spcPts val="315"/>
              </a:spcBef>
            </a:pP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Anna Antonacci (alunni BES)</a:t>
            </a:r>
          </a:p>
          <a:p>
            <a:pPr marL="12700">
              <a:lnSpc>
                <a:spcPts val="2120"/>
              </a:lnSpc>
            </a:pP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Rosa Rita </a:t>
            </a:r>
            <a:r>
              <a:rPr lang="it-IT" sz="1600" spc="-5" dirty="0" err="1">
                <a:solidFill>
                  <a:srgbClr val="212D38"/>
                </a:solidFill>
                <a:latin typeface="Arial"/>
                <a:cs typeface="Arial"/>
              </a:rPr>
              <a:t>Ingravalle</a:t>
            </a: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 (progetti </a:t>
            </a:r>
            <a:r>
              <a:rPr lang="it-IT" sz="1600" dirty="0">
                <a:solidFill>
                  <a:srgbClr val="212D38"/>
                </a:solidFill>
                <a:latin typeface="Arial"/>
                <a:cs typeface="Arial"/>
              </a:rPr>
              <a:t>Erasmus+</a:t>
            </a: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)</a:t>
            </a:r>
            <a:endParaRPr lang="it-IT" sz="1600" dirty="0">
              <a:latin typeface="Arial"/>
              <a:cs typeface="Arial"/>
            </a:endParaRPr>
          </a:p>
          <a:p>
            <a:pPr marL="12700">
              <a:lnSpc>
                <a:spcPts val="2235"/>
              </a:lnSpc>
            </a:pP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Teresa Angarano (Prevenzione e contrasto a bullismo e</a:t>
            </a:r>
            <a:r>
              <a:rPr lang="it-IT" sz="1600" spc="2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cyberbullismo)</a:t>
            </a:r>
            <a:endParaRPr lang="it-IT" sz="1600" dirty="0">
              <a:latin typeface="Arial"/>
              <a:cs typeface="Arial"/>
            </a:endParaRPr>
          </a:p>
          <a:p>
            <a:pPr marL="12700">
              <a:lnSpc>
                <a:spcPts val="2235"/>
              </a:lnSpc>
            </a:pP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Anna Maria Messina </a:t>
            </a:r>
            <a:r>
              <a:rPr lang="it-IT" sz="1600" dirty="0">
                <a:solidFill>
                  <a:srgbClr val="212D38"/>
                </a:solidFill>
                <a:latin typeface="Arial"/>
                <a:cs typeface="Arial"/>
              </a:rPr>
              <a:t>(sito</a:t>
            </a:r>
            <a:r>
              <a:rPr lang="it-IT" sz="1600" spc="1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web)</a:t>
            </a:r>
            <a:endParaRPr lang="it-IT" sz="1600" dirty="0">
              <a:latin typeface="Arial"/>
              <a:cs typeface="Arial"/>
            </a:endParaRPr>
          </a:p>
          <a:p>
            <a:pPr marL="12700">
              <a:lnSpc>
                <a:spcPts val="2315"/>
              </a:lnSpc>
            </a:pPr>
            <a:r>
              <a:rPr lang="it-IT" sz="1600" spc="-5" dirty="0">
                <a:solidFill>
                  <a:srgbClr val="212D38"/>
                </a:solidFill>
                <a:latin typeface="Arial"/>
                <a:cs typeface="Arial"/>
              </a:rPr>
              <a:t>Marina Provino e Valerio G.F. de Pinto (elaborazione orario scolastico)</a:t>
            </a:r>
          </a:p>
        </p:txBody>
      </p:sp>
      <p:pic>
        <p:nvPicPr>
          <p:cNvPr id="10" name="Elemento grafico 9" descr="Casa">
            <a:hlinkClick r:id="rId5" action="ppaction://hlinksldjump"/>
            <a:extLst>
              <a:ext uri="{FF2B5EF4-FFF2-40B4-BE49-F238E27FC236}">
                <a16:creationId xmlns:a16="http://schemas.microsoft.com/office/drawing/2014/main" id="{6E019A06-AFF3-41DE-917D-93078DE4BD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409" y="632056"/>
            <a:ext cx="3982720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70" dirty="0"/>
              <a:t>COMITATO </a:t>
            </a:r>
            <a:r>
              <a:rPr dirty="0"/>
              <a:t>DI</a:t>
            </a:r>
            <a:r>
              <a:rPr spc="-45" dirty="0"/>
              <a:t> VALUTAZIONE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836" y="3171825"/>
            <a:ext cx="6171064" cy="34480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55"/>
              </a:spcBef>
            </a:pP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Comitato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Valutazione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individua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 criteri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valorizzazione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docenti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sulla</a:t>
            </a:r>
            <a:r>
              <a:rPr lang="it-IT" sz="1100" spc="-1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base:</a:t>
            </a:r>
            <a:endParaRPr lang="it-IT" sz="1100" dirty="0">
              <a:latin typeface="Arial"/>
              <a:cs typeface="Arial"/>
            </a:endParaRPr>
          </a:p>
          <a:p>
            <a:pPr marL="184150" marR="5080" indent="-171450" algn="just">
              <a:lnSpc>
                <a:spcPts val="1230"/>
              </a:lnSpc>
              <a:spcBef>
                <a:spcPts val="665"/>
              </a:spcBef>
              <a:buSzPct val="91666"/>
              <a:buFont typeface="Symbol"/>
              <a:buChar char=""/>
              <a:tabLst>
                <a:tab pos="177800" algn="l"/>
                <a:tab pos="1071245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della qualità dell'insegnamento e del contributo al miglioramento dell'istituzione scolastica, nonché  del successo formativo e scolastico degli studenti;</a:t>
            </a:r>
          </a:p>
          <a:p>
            <a:pPr marL="184150" marR="526415" indent="-171450" algn="just">
              <a:lnSpc>
                <a:spcPct val="100099"/>
              </a:lnSpc>
              <a:spcBef>
                <a:spcPts val="525"/>
              </a:spcBef>
              <a:buSzPct val="91666"/>
              <a:buFont typeface="Symbol"/>
              <a:buChar char=""/>
              <a:tabLst>
                <a:tab pos="177800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dei risultati ottenuti dal docente o dal gruppo di docenti in relazione al potenziamento delle  competenze degli alunni e dell'innovazione didattica e metodologica, nonché della  collaborazione alla ricerca didattica, alla documentazione e alla diffusione di buone pratiche  didattiche;</a:t>
            </a:r>
          </a:p>
          <a:p>
            <a:pPr marL="184150" marR="208279" indent="-171450" algn="just">
              <a:lnSpc>
                <a:spcPts val="1230"/>
              </a:lnSpc>
              <a:spcBef>
                <a:spcPts val="740"/>
              </a:spcBef>
              <a:buSzPct val="91666"/>
              <a:buFont typeface="Symbol"/>
              <a:buChar char=""/>
              <a:tabLst>
                <a:tab pos="168275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delle responsabilità assunte nel coordinamento organizzativo e didattico e nella formazione del  personale.</a:t>
            </a:r>
          </a:p>
          <a:p>
            <a:pPr marL="12700" marR="44450">
              <a:lnSpc>
                <a:spcPct val="98200"/>
              </a:lnSpc>
              <a:spcBef>
                <a:spcPts val="550"/>
              </a:spcBef>
            </a:pP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Il C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omitato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esprime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altresì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proprio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parere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sul superamento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periodo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formazione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prova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per 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personale docente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ed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educativo.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tal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fine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comitato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è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composto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dal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Dirigente Scolastico,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che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lo 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presiede,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dai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docenti di cui al comma 2,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lettera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a),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ed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è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integrato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dal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docente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cui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sono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affidate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le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funzioni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</a:t>
            </a:r>
            <a:r>
              <a:rPr lang="it-IT" sz="1100" spc="-10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tutor.</a:t>
            </a:r>
            <a:endParaRPr lang="it-IT" sz="1100" dirty="0">
              <a:latin typeface="Arial"/>
              <a:cs typeface="Arial"/>
            </a:endParaRPr>
          </a:p>
          <a:p>
            <a:pPr marL="12700" marR="32384">
              <a:lnSpc>
                <a:spcPct val="101000"/>
              </a:lnSpc>
              <a:spcBef>
                <a:spcPts val="540"/>
              </a:spcBef>
            </a:pP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comitato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valuta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servizio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cui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all'articolo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448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su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richiesta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dell'interessato, previa relazione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de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 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dirigente scolastico;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nel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caso di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valutazione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servizio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un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docente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componente del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comitato,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ai 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lavori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non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partecipa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l'interessato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Consiglio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istituto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provvede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all'individuazione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un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so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stituto.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Il 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comitato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esercita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altresì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competenze per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riabilitazione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personale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docente,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cui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all'art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icolo 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501.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551" y="1190625"/>
            <a:ext cx="5815330" cy="1668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215"/>
              </a:lnSpc>
              <a:spcBef>
                <a:spcPts val="110"/>
              </a:spcBef>
            </a:pPr>
            <a:r>
              <a:rPr dirty="0">
                <a:latin typeface="Arial" pitchFamily="34" charset="0"/>
                <a:cs typeface="Arial" pitchFamily="34" charset="0"/>
              </a:rPr>
              <a:t>Presidente:</a:t>
            </a:r>
          </a:p>
          <a:p>
            <a:pPr marL="12700" marR="1171575">
              <a:lnSpc>
                <a:spcPts val="2090"/>
              </a:lnSpc>
              <a:spcBef>
                <a:spcPts val="155"/>
              </a:spcBef>
            </a:pPr>
            <a:r>
              <a:rPr dirty="0">
                <a:latin typeface="Arial" pitchFamily="34" charset="0"/>
                <a:cs typeface="Arial" pitchFamily="34" charset="0"/>
              </a:rPr>
              <a:t>Dirigente Scolastico prof.ssa Lucia Scarcelli;  componente docenti proff.ri:</a:t>
            </a:r>
          </a:p>
          <a:p>
            <a:pPr marL="12700" marR="5080">
              <a:lnSpc>
                <a:spcPts val="2090"/>
              </a:lnSpc>
            </a:pPr>
            <a:r>
              <a:rPr lang="it-IT" dirty="0">
                <a:latin typeface="Arial" pitchFamily="34" charset="0"/>
                <a:cs typeface="Arial" pitchFamily="34" charset="0"/>
              </a:rPr>
              <a:t>Angarano Teresa</a:t>
            </a:r>
          </a:p>
          <a:p>
            <a:pPr marL="12700" marR="5080">
              <a:lnSpc>
                <a:spcPts val="2090"/>
              </a:lnSpc>
            </a:pPr>
            <a:r>
              <a:rPr lang="it-IT" dirty="0">
                <a:latin typeface="Arial" pitchFamily="34" charset="0"/>
                <a:cs typeface="Arial" pitchFamily="34" charset="0"/>
              </a:rPr>
              <a:t>Bruno Domenico</a:t>
            </a:r>
          </a:p>
          <a:p>
            <a:pPr marL="12700" marR="5080">
              <a:lnSpc>
                <a:spcPts val="2090"/>
              </a:lnSpc>
            </a:pPr>
            <a:r>
              <a:rPr lang="it-IT" dirty="0">
                <a:latin typeface="Arial" pitchFamily="34" charset="0"/>
                <a:cs typeface="Arial" pitchFamily="34" charset="0"/>
              </a:rPr>
              <a:t>Sollecito Valeria</a:t>
            </a:r>
            <a:endParaRPr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lemento grafico 4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34A51BC3-2083-403F-9E5E-54134BF2C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744" y="632162"/>
            <a:ext cx="4140835" cy="379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20" dirty="0"/>
              <a:t>ASSISTENTI</a:t>
            </a:r>
            <a:r>
              <a:rPr spc="-125" dirty="0"/>
              <a:t> </a:t>
            </a:r>
            <a:r>
              <a:rPr spc="-35" dirty="0"/>
              <a:t>AMMINISTRATIVI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4859" y="2841634"/>
            <a:ext cx="6247130" cy="70891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80"/>
              </a:spcBef>
            </a:pP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Gli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assistenti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amministrativi </a:t>
            </a:r>
            <a:r>
              <a:rPr sz="1100" spc="50" dirty="0">
                <a:solidFill>
                  <a:srgbClr val="23303B"/>
                </a:solidFill>
                <a:latin typeface="Arial"/>
                <a:cs typeface="Arial"/>
              </a:rPr>
              <a:t>eseguono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un'attività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lavorativa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che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richiede </a:t>
            </a:r>
            <a:r>
              <a:rPr sz="1100" spc="45" dirty="0">
                <a:solidFill>
                  <a:srgbClr val="23303B"/>
                </a:solidFill>
                <a:latin typeface="Arial"/>
                <a:cs typeface="Arial"/>
              </a:rPr>
              <a:t>una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specifica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preparazio</a:t>
            </a:r>
            <a:r>
              <a:rPr sz="1100" spc="-1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303B"/>
                </a:solidFill>
                <a:latin typeface="Arial"/>
                <a:cs typeface="Arial"/>
              </a:rPr>
              <a:t>ne 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professionale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capacità di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esecuzione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procedure, </a:t>
            </a:r>
            <a:r>
              <a:rPr sz="1100" spc="45" dirty="0">
                <a:solidFill>
                  <a:srgbClr val="23303B"/>
                </a:solidFill>
                <a:latin typeface="Arial"/>
                <a:cs typeface="Arial"/>
              </a:rPr>
              <a:t>anche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l'utilizzo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di strumenti di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tipo 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informatico,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che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si esplica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diversi ambiti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(amministrativo, didattico,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contabile,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finanziario, 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magazzino,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affari</a:t>
            </a:r>
            <a:r>
              <a:rPr sz="1100" spc="-9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generali).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631" y="979443"/>
            <a:ext cx="2957830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10"/>
              </a:lnSpc>
              <a:spcBef>
                <a:spcPts val="105"/>
              </a:spcBef>
            </a:pPr>
            <a:r>
              <a:rPr lang="it-IT" spc="-40" dirty="0">
                <a:solidFill>
                  <a:srgbClr val="23303B"/>
                </a:solidFill>
                <a:latin typeface="Arial"/>
                <a:cs typeface="Arial"/>
              </a:rPr>
              <a:t>Sigg.</a:t>
            </a:r>
            <a:endParaRPr dirty="0">
              <a:latin typeface="Arial"/>
              <a:cs typeface="Arial"/>
            </a:endParaRPr>
          </a:p>
          <a:p>
            <a:pPr marL="12700" marR="5080">
              <a:lnSpc>
                <a:spcPts val="2080"/>
              </a:lnSpc>
              <a:spcBef>
                <a:spcPts val="155"/>
              </a:spcBef>
            </a:pPr>
            <a:r>
              <a:rPr spc="-35" dirty="0">
                <a:solidFill>
                  <a:srgbClr val="23303B"/>
                </a:solidFill>
                <a:latin typeface="Arial"/>
                <a:cs typeface="Arial"/>
              </a:rPr>
              <a:t>Olimpia </a:t>
            </a:r>
            <a:r>
              <a:rPr spc="-50" dirty="0">
                <a:solidFill>
                  <a:srgbClr val="23303B"/>
                </a:solidFill>
                <a:latin typeface="Arial"/>
                <a:cs typeface="Arial"/>
              </a:rPr>
              <a:t>Giacoma </a:t>
            </a:r>
            <a:r>
              <a:rPr spc="-25" dirty="0">
                <a:solidFill>
                  <a:srgbClr val="23303B"/>
                </a:solidFill>
                <a:latin typeface="Arial"/>
                <a:cs typeface="Arial"/>
              </a:rPr>
              <a:t>De</a:t>
            </a:r>
            <a:r>
              <a:rPr spc="-30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23303B"/>
                </a:solidFill>
                <a:latin typeface="Arial"/>
                <a:cs typeface="Arial"/>
              </a:rPr>
              <a:t>Felice  </a:t>
            </a:r>
            <a:r>
              <a:rPr spc="-55" dirty="0">
                <a:solidFill>
                  <a:srgbClr val="23303B"/>
                </a:solidFill>
                <a:latin typeface="Arial"/>
                <a:cs typeface="Arial"/>
              </a:rPr>
              <a:t>Concetta</a:t>
            </a:r>
            <a:r>
              <a:rPr spc="-12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45" dirty="0" err="1">
                <a:solidFill>
                  <a:srgbClr val="23303B"/>
                </a:solidFill>
                <a:latin typeface="Arial"/>
                <a:cs typeface="Arial"/>
              </a:rPr>
              <a:t>Faretra</a:t>
            </a:r>
            <a:endParaRPr dirty="0">
              <a:latin typeface="Arial"/>
              <a:cs typeface="Arial"/>
            </a:endParaRPr>
          </a:p>
          <a:p>
            <a:pPr marL="12700" marR="123825">
              <a:lnSpc>
                <a:spcPts val="2080"/>
              </a:lnSpc>
              <a:spcBef>
                <a:spcPts val="10"/>
              </a:spcBef>
            </a:pPr>
            <a:r>
              <a:rPr lang="it-IT" spc="-40" dirty="0">
                <a:solidFill>
                  <a:srgbClr val="23303B"/>
                </a:solidFill>
                <a:latin typeface="Arial"/>
                <a:cs typeface="Arial"/>
              </a:rPr>
              <a:t>Nicola </a:t>
            </a:r>
            <a:r>
              <a:rPr lang="it-IT" spc="-40" dirty="0" err="1">
                <a:solidFill>
                  <a:srgbClr val="23303B"/>
                </a:solidFill>
                <a:latin typeface="Arial"/>
                <a:cs typeface="Arial"/>
              </a:rPr>
              <a:t>Lunanova</a:t>
            </a:r>
            <a:endParaRPr lang="it-IT" spc="-40" dirty="0">
              <a:solidFill>
                <a:srgbClr val="23303B"/>
              </a:solidFill>
              <a:latin typeface="Arial"/>
              <a:cs typeface="Arial"/>
            </a:endParaRPr>
          </a:p>
          <a:p>
            <a:pPr marL="12700" marR="123825">
              <a:lnSpc>
                <a:spcPts val="2080"/>
              </a:lnSpc>
              <a:spcBef>
                <a:spcPts val="10"/>
              </a:spcBef>
            </a:pPr>
            <a:r>
              <a:rPr spc="-55" dirty="0" err="1">
                <a:solidFill>
                  <a:srgbClr val="23303B"/>
                </a:solidFill>
                <a:latin typeface="Arial"/>
                <a:cs typeface="Arial"/>
              </a:rPr>
              <a:t>Pasqualina</a:t>
            </a:r>
            <a:r>
              <a:rPr spc="-1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50" dirty="0">
                <a:solidFill>
                  <a:srgbClr val="23303B"/>
                </a:solidFill>
                <a:latin typeface="Arial"/>
                <a:cs typeface="Arial"/>
              </a:rPr>
              <a:t>Simone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5" name="Elemento grafico 4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D93E360B-3BBE-413B-90D3-2E0E6DDD9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743" y="632162"/>
            <a:ext cx="4340225" cy="379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45" dirty="0"/>
              <a:t>COLLABORATORI</a:t>
            </a:r>
            <a:r>
              <a:rPr spc="-55" dirty="0"/>
              <a:t> </a:t>
            </a:r>
            <a:r>
              <a:rPr spc="-25" dirty="0"/>
              <a:t>SCOLASTICI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9330" y="4924425"/>
            <a:ext cx="6082030" cy="48859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210"/>
              </a:spcBef>
            </a:pP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collaboratori scolastici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garantiscono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vigilanza,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pulizia e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decoro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degli ambienti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25" dirty="0" err="1">
                <a:solidFill>
                  <a:srgbClr val="23303B"/>
                </a:solidFill>
                <a:latin typeface="Arial"/>
                <a:cs typeface="Arial"/>
              </a:rPr>
              <a:t>svolg</a:t>
            </a:r>
            <a:r>
              <a:rPr sz="1100" spc="60" dirty="0" err="1">
                <a:solidFill>
                  <a:srgbClr val="23303B"/>
                </a:solidFill>
                <a:latin typeface="Arial"/>
                <a:cs typeface="Arial"/>
              </a:rPr>
              <a:t>ono</a:t>
            </a:r>
            <a:r>
              <a:rPr sz="1100" spc="60" dirty="0">
                <a:solidFill>
                  <a:srgbClr val="23303B"/>
                </a:solidFill>
                <a:latin typeface="Arial"/>
                <a:cs typeface="Arial"/>
              </a:rPr>
              <a:t> 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compiti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diversi,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funzionali all'organizzazione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allo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svolgimento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attività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didattiche.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630" y="979443"/>
            <a:ext cx="2364105" cy="33425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10"/>
              </a:lnSpc>
              <a:spcBef>
                <a:spcPts val="105"/>
              </a:spcBef>
            </a:pPr>
            <a:r>
              <a:rPr spc="-40" dirty="0" err="1">
                <a:solidFill>
                  <a:srgbClr val="23303B"/>
                </a:solidFill>
                <a:latin typeface="Arial" pitchFamily="34" charset="0"/>
                <a:cs typeface="Arial" pitchFamily="34" charset="0"/>
              </a:rPr>
              <a:t>Sigg</a:t>
            </a:r>
            <a:r>
              <a:rPr spc="-40" dirty="0">
                <a:solidFill>
                  <a:srgbClr val="23303B"/>
                </a:solidFill>
                <a:latin typeface="Arial" pitchFamily="34" charset="0"/>
                <a:cs typeface="Arial" pitchFamily="34" charset="0"/>
              </a:rPr>
              <a:t>.</a:t>
            </a:r>
            <a:endParaRPr dirty="0"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Ali Andrea</a:t>
            </a:r>
          </a:p>
          <a:p>
            <a:r>
              <a:rPr lang="it-IT" dirty="0" err="1">
                <a:latin typeface="Arial" pitchFamily="34" charset="0"/>
                <a:cs typeface="Arial" pitchFamily="34" charset="0"/>
              </a:rPr>
              <a:t>Cannillo</a:t>
            </a:r>
            <a:r>
              <a:rPr lang="it-IT" dirty="0">
                <a:latin typeface="Arial" pitchFamily="34" charset="0"/>
                <a:cs typeface="Arial" pitchFamily="34" charset="0"/>
              </a:rPr>
              <a:t> Luisa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Cantatore Raffaella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Ciccarelli Nunzia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De Bartolo Felicia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De Sario Irene</a:t>
            </a:r>
          </a:p>
          <a:p>
            <a:r>
              <a:rPr lang="it-IT" dirty="0" err="1">
                <a:latin typeface="Arial" pitchFamily="34" charset="0"/>
                <a:cs typeface="Arial" pitchFamily="34" charset="0"/>
              </a:rPr>
              <a:t>Mastropierro</a:t>
            </a:r>
            <a:r>
              <a:rPr lang="it-IT" dirty="0">
                <a:latin typeface="Arial" pitchFamily="34" charset="0"/>
                <a:cs typeface="Arial" pitchFamily="34" charset="0"/>
              </a:rPr>
              <a:t> Cesarea</a:t>
            </a:r>
          </a:p>
          <a:p>
            <a:r>
              <a:rPr lang="it-IT" dirty="0" err="1">
                <a:latin typeface="Arial" pitchFamily="34" charset="0"/>
                <a:cs typeface="Arial" pitchFamily="34" charset="0"/>
              </a:rPr>
              <a:t>Misino</a:t>
            </a:r>
            <a:r>
              <a:rPr lang="it-IT" dirty="0">
                <a:latin typeface="Arial" pitchFamily="34" charset="0"/>
                <a:cs typeface="Arial" pitchFamily="34" charset="0"/>
              </a:rPr>
              <a:t> Vincenzo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Roselli Gaetano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Sasso Margherita</a:t>
            </a:r>
          </a:p>
          <a:p>
            <a:r>
              <a:rPr lang="it-IT" dirty="0" err="1">
                <a:latin typeface="Arial" pitchFamily="34" charset="0"/>
                <a:cs typeface="Arial" pitchFamily="34" charset="0"/>
              </a:rPr>
              <a:t>Vilardi</a:t>
            </a:r>
            <a:r>
              <a:rPr lang="it-IT" dirty="0">
                <a:latin typeface="Arial" pitchFamily="34" charset="0"/>
                <a:cs typeface="Arial" pitchFamily="34" charset="0"/>
              </a:rPr>
              <a:t> Anna</a:t>
            </a:r>
          </a:p>
        </p:txBody>
      </p:sp>
      <p:pic>
        <p:nvPicPr>
          <p:cNvPr id="5" name="Elemento grafico 4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4B0ADA9D-FA15-48CA-B162-15753C288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383" cy="7560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528" y="633115"/>
            <a:ext cx="328104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45" dirty="0"/>
              <a:t>CONSIGLIO</a:t>
            </a:r>
            <a:r>
              <a:rPr spc="-80" dirty="0"/>
              <a:t> </a:t>
            </a:r>
            <a:r>
              <a:rPr spc="-35" dirty="0"/>
              <a:t>D’ISTITUTO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540" y="976050"/>
            <a:ext cx="8855710" cy="26924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70"/>
              </a:lnSpc>
              <a:spcBef>
                <a:spcPts val="130"/>
              </a:spcBef>
            </a:pPr>
            <a:r>
              <a:rPr dirty="0"/>
              <a:t>Membro di diritto:</a:t>
            </a:r>
          </a:p>
          <a:p>
            <a:pPr marL="12700">
              <a:lnSpc>
                <a:spcPts val="2060"/>
              </a:lnSpc>
            </a:pPr>
            <a:r>
              <a:rPr dirty="0"/>
              <a:t>Prof.ssa Lucia Scarcelli (Dirigente Scolastico)</a:t>
            </a:r>
          </a:p>
          <a:p>
            <a:pPr marL="12700">
              <a:lnSpc>
                <a:spcPts val="2085"/>
              </a:lnSpc>
            </a:pPr>
            <a:r>
              <a:rPr dirty="0" err="1"/>
              <a:t>Componente</a:t>
            </a:r>
            <a:r>
              <a:rPr dirty="0"/>
              <a:t> </a:t>
            </a:r>
            <a:r>
              <a:rPr dirty="0" err="1"/>
              <a:t>genitori</a:t>
            </a:r>
            <a:r>
              <a:rPr lang="it-IT" dirty="0"/>
              <a:t>:</a:t>
            </a:r>
          </a:p>
          <a:p>
            <a:pPr marL="12700">
              <a:lnSpc>
                <a:spcPts val="2085"/>
              </a:lnSpc>
            </a:pPr>
            <a:r>
              <a:rPr lang="it-IT" dirty="0"/>
              <a:t>Sigg. Acquaviva Loredana, </a:t>
            </a:r>
            <a:r>
              <a:rPr lang="it-IT" dirty="0" err="1"/>
              <a:t>Antifora</a:t>
            </a:r>
            <a:r>
              <a:rPr lang="it-IT" dirty="0"/>
              <a:t> Lara, Cassanelli Isabella, Cioce Fabio, Di Benedetto Di Gioia Fiorella, Mastrapasqua </a:t>
            </a:r>
            <a:r>
              <a:rPr lang="it-IT" dirty="0" err="1"/>
              <a:t>Graziangela</a:t>
            </a:r>
            <a:r>
              <a:rPr lang="it-IT" dirty="0"/>
              <a:t>, </a:t>
            </a:r>
            <a:r>
              <a:rPr lang="it-IT" dirty="0" err="1"/>
              <a:t>Monterisi</a:t>
            </a:r>
            <a:r>
              <a:rPr lang="it-IT" dirty="0"/>
              <a:t> Riccardo, Petrone Carmela</a:t>
            </a:r>
            <a:endParaRPr dirty="0"/>
          </a:p>
          <a:p>
            <a:pPr marL="12700" marR="3289300">
              <a:lnSpc>
                <a:spcPct val="90600"/>
              </a:lnSpc>
              <a:spcBef>
                <a:spcPts val="130"/>
              </a:spcBef>
            </a:pPr>
            <a:r>
              <a:rPr lang="it-IT" dirty="0"/>
              <a:t>C</a:t>
            </a:r>
            <a:r>
              <a:rPr dirty="0" err="1"/>
              <a:t>omponente</a:t>
            </a:r>
            <a:r>
              <a:rPr dirty="0"/>
              <a:t> </a:t>
            </a:r>
            <a:r>
              <a:rPr dirty="0" err="1"/>
              <a:t>docenti</a:t>
            </a:r>
            <a:r>
              <a:rPr lang="it-IT" dirty="0"/>
              <a:t>:</a:t>
            </a:r>
            <a:endParaRPr dirty="0"/>
          </a:p>
          <a:p>
            <a:pPr marL="12700">
              <a:lnSpc>
                <a:spcPts val="1985"/>
              </a:lnSpc>
            </a:pPr>
            <a:r>
              <a:rPr dirty="0"/>
              <a:t>Prof</a:t>
            </a:r>
            <a:r>
              <a:rPr lang="it-IT" dirty="0"/>
              <a:t>esso</a:t>
            </a:r>
            <a:r>
              <a:rPr dirty="0" err="1"/>
              <a:t>ri</a:t>
            </a:r>
            <a:r>
              <a:rPr dirty="0"/>
              <a:t>: </a:t>
            </a:r>
            <a:r>
              <a:rPr lang="it-IT" dirty="0"/>
              <a:t>Altamura Mauro, Bruno Domenico, Dell’Orco Mariangela, Facchini Maria Pia, </a:t>
            </a:r>
            <a:r>
              <a:rPr lang="it-IT" dirty="0" err="1"/>
              <a:t>Landriscina</a:t>
            </a:r>
            <a:r>
              <a:rPr lang="it-IT" dirty="0"/>
              <a:t> Francesca, </a:t>
            </a:r>
            <a:r>
              <a:rPr lang="it-IT" dirty="0" err="1"/>
              <a:t>Mastrototaro</a:t>
            </a:r>
            <a:r>
              <a:rPr lang="it-IT" dirty="0"/>
              <a:t> Elisabetta, Olivieri Roberto, Provino Marina</a:t>
            </a:r>
          </a:p>
          <a:p>
            <a:pPr marL="12700">
              <a:lnSpc>
                <a:spcPts val="1985"/>
              </a:lnSpc>
            </a:pPr>
            <a:r>
              <a:rPr dirty="0" err="1"/>
              <a:t>Componente</a:t>
            </a:r>
            <a:r>
              <a:rPr dirty="0"/>
              <a:t> ATA</a:t>
            </a:r>
            <a:r>
              <a:rPr lang="it-IT" dirty="0"/>
              <a:t>:</a:t>
            </a:r>
            <a:endParaRPr dirty="0"/>
          </a:p>
          <a:p>
            <a:pPr marL="12700">
              <a:lnSpc>
                <a:spcPts val="2170"/>
              </a:lnSpc>
            </a:pPr>
            <a:r>
              <a:rPr lang="it-IT" dirty="0"/>
              <a:t>Dott.ssa </a:t>
            </a:r>
            <a:r>
              <a:rPr lang="it-IT" dirty="0" err="1"/>
              <a:t>Cocola</a:t>
            </a:r>
            <a:r>
              <a:rPr lang="it-IT" dirty="0"/>
              <a:t> Cinzia, Sig. </a:t>
            </a:r>
            <a:r>
              <a:rPr lang="it-IT" dirty="0" err="1"/>
              <a:t>Misino</a:t>
            </a:r>
            <a:r>
              <a:rPr lang="it-IT" dirty="0"/>
              <a:t> Vincenzo</a:t>
            </a:r>
            <a:endParaRPr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25540" y="3933825"/>
            <a:ext cx="8855710" cy="2970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69590">
              <a:lnSpc>
                <a:spcPct val="146600"/>
              </a:lnSpc>
              <a:spcBef>
                <a:spcPts val="965"/>
              </a:spcBef>
            </a:pPr>
            <a:r>
              <a:rPr lang="it-IT" sz="1100" dirty="0">
                <a:latin typeface="Arial" pitchFamily="34" charset="0"/>
                <a:cs typeface="Arial" pitchFamily="34" charset="0"/>
              </a:rPr>
              <a:t>II consiglio di istituto è presieduto da uno dei membri, eletto a maggioranza assoluta dei suoi  componenti, tra i rappresentanti dei genitori degli alunni.</a:t>
            </a:r>
          </a:p>
          <a:p>
            <a:pPr marL="30480">
              <a:lnSpc>
                <a:spcPct val="100000"/>
              </a:lnSpc>
              <a:spcBef>
                <a:spcPts val="515"/>
              </a:spcBef>
            </a:pPr>
            <a:r>
              <a:rPr lang="it-IT" sz="1100" dirty="0">
                <a:latin typeface="Arial" pitchFamily="34" charset="0"/>
                <a:cs typeface="Arial" pitchFamily="34" charset="0"/>
              </a:rPr>
              <a:t>Può essere eletto anche un vice presidente.</a:t>
            </a:r>
          </a:p>
          <a:p>
            <a:pPr marL="30480" marR="5080">
              <a:lnSpc>
                <a:spcPct val="104200"/>
              </a:lnSpc>
              <a:spcBef>
                <a:spcPts val="535"/>
              </a:spcBef>
            </a:pPr>
            <a:r>
              <a:rPr lang="it-IT" sz="1100" dirty="0">
                <a:latin typeface="Arial" pitchFamily="34" charset="0"/>
                <a:cs typeface="Arial" pitchFamily="34" charset="0"/>
              </a:rPr>
              <a:t>Il consiglio stabilisce i criteri a cui il collegio dei docenti deve attenersi nella composizione del PTOF (ha il potere di adottarlo o meno e quindi di  possibile rinvio dello stesso al collegio docenti per un suo adeguamento) e ha una funzione di verifica di fatto nel momento in cui gestisce il  Programma annuale.</a:t>
            </a:r>
          </a:p>
          <a:p>
            <a:pPr marL="30480" marR="303530">
              <a:lnSpc>
                <a:spcPts val="1850"/>
              </a:lnSpc>
              <a:spcBef>
                <a:spcPts val="85"/>
              </a:spcBef>
            </a:pPr>
            <a:r>
              <a:rPr lang="it-IT" sz="1100" dirty="0">
                <a:latin typeface="Arial" pitchFamily="34" charset="0"/>
                <a:cs typeface="Arial" pitchFamily="34" charset="0"/>
              </a:rPr>
              <a:t>Delibera il regolamento interno che disciplina la vita di istituto, interviene sulla struttura </a:t>
            </a:r>
            <a:r>
              <a:rPr lang="it-IT" sz="1100" dirty="0" err="1">
                <a:latin typeface="Arial" pitchFamily="34" charset="0"/>
                <a:cs typeface="Arial" pitchFamily="34" charset="0"/>
              </a:rPr>
              <a:t>dell</a:t>
            </a:r>
            <a:r>
              <a:rPr lang="it-IT" sz="1100" dirty="0">
                <a:latin typeface="Arial" pitchFamily="34" charset="0"/>
                <a:cs typeface="Arial" pitchFamily="34" charset="0"/>
              </a:rPr>
              <a:t> ’orario, sulle questioni relative alla privacy ecc.  Dà quindi indicazioni e stabilisce i criteri sugli aspetti organizzativi dell’istituto.</a:t>
            </a:r>
          </a:p>
          <a:p>
            <a:pPr marL="30480">
              <a:lnSpc>
                <a:spcPct val="100000"/>
              </a:lnSpc>
              <a:spcBef>
                <a:spcPts val="425"/>
              </a:spcBef>
            </a:pPr>
            <a:r>
              <a:rPr lang="it-IT" sz="1100" dirty="0">
                <a:latin typeface="Arial" pitchFamily="34" charset="0"/>
                <a:cs typeface="Arial" pitchFamily="34" charset="0"/>
              </a:rPr>
              <a:t>Più nello specifico, ai sensi dell’art. 10 del Decreto Legislativo 16 aprile 1994, n. 297 (e successive modificazioni) il consiglio d’istituto:</a:t>
            </a:r>
          </a:p>
          <a:p>
            <a:pPr marL="238125" indent="-99060">
              <a:lnSpc>
                <a:spcPct val="100000"/>
              </a:lnSpc>
              <a:spcBef>
                <a:spcPts val="585"/>
              </a:spcBef>
              <a:buChar char="-"/>
              <a:tabLst>
                <a:tab pos="220345" algn="l"/>
              </a:tabLst>
            </a:pPr>
            <a:r>
              <a:rPr lang="it-IT" sz="1100" dirty="0">
                <a:latin typeface="Arial" pitchFamily="34" charset="0"/>
                <a:cs typeface="Arial" pitchFamily="34" charset="0"/>
              </a:rPr>
              <a:t>Elabora e adotta gli indirizzi generali del POF e determina le forme di autofinanziamento.</a:t>
            </a:r>
          </a:p>
          <a:p>
            <a:pPr marL="238125" marR="137160" indent="-99060">
              <a:lnSpc>
                <a:spcPct val="101499"/>
              </a:lnSpc>
              <a:spcBef>
                <a:spcPts val="635"/>
              </a:spcBef>
              <a:buChar char="-"/>
              <a:tabLst>
                <a:tab pos="220345" algn="l"/>
              </a:tabLst>
            </a:pPr>
            <a:r>
              <a:rPr lang="it-IT" sz="1100" dirty="0">
                <a:latin typeface="Arial" pitchFamily="34" charset="0"/>
                <a:cs typeface="Arial" pitchFamily="34" charset="0"/>
              </a:rPr>
              <a:t>Delibera il Programma annuale, il bilancio preventivo e il conto consuntivo e dispone in ordine all'impiego dei mezzi finanziari per quanto  concerne il funzionamento amministrativo e didattico dell'istituto.</a:t>
            </a:r>
          </a:p>
          <a:p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lemento grafico 5" descr="Casa">
            <a:hlinkClick r:id="rId3" action="ppaction://hlinksldjump"/>
            <a:extLst>
              <a:ext uri="{FF2B5EF4-FFF2-40B4-BE49-F238E27FC236}">
                <a16:creationId xmlns:a16="http://schemas.microsoft.com/office/drawing/2014/main" id="{ED83BDFD-FC1D-40B8-B280-304AF50FD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700" y="70580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658" y="632056"/>
            <a:ext cx="2818765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0" dirty="0"/>
              <a:t>GIUNTA</a:t>
            </a:r>
            <a:r>
              <a:rPr spc="-220" dirty="0"/>
              <a:t> </a:t>
            </a:r>
            <a:r>
              <a:rPr spc="-30" dirty="0"/>
              <a:t>ESECUTIVA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5798" y="3933825"/>
            <a:ext cx="6252845" cy="1375376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r>
              <a:rPr lang="it-IT" sz="1100" dirty="0">
                <a:latin typeface="Arial" pitchFamily="34" charset="0"/>
                <a:cs typeface="Arial" pitchFamily="34" charset="0"/>
              </a:rPr>
              <a:t>Il consiglio di circolo o di istituto elegge nel suo seno una giunta esecutiva, composta di un docente, di un impiegato amministrativo o tecnico o ausiliario e di due genitori. Della giunta fanno parte di diritto il direttore didattico o il preside, che la presiede ed ha la rappresentanza del circolo o dell'istituto, ed il capo dei servizi di segreteria che svolge anche funzioni di segretario della giunta stessa (comma 7).</a:t>
            </a:r>
          </a:p>
          <a:p>
            <a:r>
              <a:rPr lang="it-IT" sz="1100" dirty="0">
                <a:latin typeface="Arial" pitchFamily="34" charset="0"/>
                <a:cs typeface="Arial" pitchFamily="34" charset="0"/>
              </a:rPr>
              <a:t>I consigli di circolo o di istituto e la giunta esecutiva durano in carica per tre anni scolastici. </a:t>
            </a:r>
          </a:p>
          <a:p>
            <a:pPr marL="12700" marR="5080">
              <a:lnSpc>
                <a:spcPts val="1230"/>
              </a:lnSpc>
              <a:spcBef>
                <a:spcPts val="204"/>
              </a:spcBef>
            </a:pPr>
            <a:r>
              <a:rPr lang="it-IT" sz="1100" dirty="0">
                <a:latin typeface="Arial" pitchFamily="34" charset="0"/>
                <a:cs typeface="Arial" pitchFamily="34" charset="0"/>
              </a:rPr>
              <a:t>La giunta ha il compito di p</a:t>
            </a:r>
            <a:r>
              <a:rPr sz="1100" dirty="0" err="1">
                <a:latin typeface="Arial" pitchFamily="34" charset="0"/>
                <a:cs typeface="Arial" pitchFamily="34" charset="0"/>
              </a:rPr>
              <a:t>roporre</a:t>
            </a:r>
            <a:r>
              <a:rPr sz="1100" dirty="0">
                <a:latin typeface="Arial" pitchFamily="34" charset="0"/>
                <a:cs typeface="Arial" pitchFamily="34" charset="0"/>
              </a:rPr>
              <a:t> al consiglio d’istituto il programma annuale (bilancio preventivo) con apposita relazione di  accompagnamento.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799" y="980010"/>
            <a:ext cx="5840101" cy="22608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r>
              <a:rPr lang="it-IT" dirty="0">
                <a:latin typeface="Arial" pitchFamily="34" charset="0"/>
                <a:cs typeface="Arial" pitchFamily="34" charset="0"/>
              </a:rPr>
              <a:t>Presieduta dal DS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DSGA , dott.ssa Cinzia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Cocola</a:t>
            </a:r>
            <a:r>
              <a:rPr lang="it-IT" dirty="0">
                <a:latin typeface="Arial" pitchFamily="34" charset="0"/>
                <a:cs typeface="Arial" pitchFamily="34" charset="0"/>
              </a:rPr>
              <a:t> (membro di diritto) Componente docente: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Prof.ssa Francesca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Landriscina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Componente A.T.A: 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Sig. Vincenzo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Misino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Componente genitori: 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Sig.re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Antifora</a:t>
            </a:r>
            <a:r>
              <a:rPr lang="it-IT" dirty="0">
                <a:latin typeface="Arial" pitchFamily="34" charset="0"/>
                <a:cs typeface="Arial" pitchFamily="34" charset="0"/>
              </a:rPr>
              <a:t> Lara e Acquaviva Loredana</a:t>
            </a:r>
            <a:endParaRPr lang="it-IT" sz="2000" dirty="0"/>
          </a:p>
        </p:txBody>
      </p:sp>
      <p:pic>
        <p:nvPicPr>
          <p:cNvPr id="5" name="Elemento grafico 4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29D6CDFF-BDA4-42A3-90C2-4F69C237E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659" y="632056"/>
            <a:ext cx="3577590" cy="636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600"/>
              </a:lnSpc>
              <a:spcBef>
                <a:spcPts val="125"/>
              </a:spcBef>
            </a:pPr>
            <a:r>
              <a:rPr spc="-15" dirty="0"/>
              <a:t>DIRIGENTE</a:t>
            </a:r>
            <a:r>
              <a:rPr spc="-50" dirty="0"/>
              <a:t> </a:t>
            </a:r>
            <a:r>
              <a:rPr spc="-20" dirty="0"/>
              <a:t>SCOLASTICO</a:t>
            </a:r>
          </a:p>
          <a:p>
            <a:pPr marL="12700">
              <a:lnSpc>
                <a:spcPts val="2180"/>
              </a:lnSpc>
            </a:pPr>
            <a:r>
              <a:rPr sz="1950" b="0" spc="-40" dirty="0">
                <a:latin typeface="Arial"/>
                <a:cs typeface="Arial"/>
              </a:rPr>
              <a:t>prof.ssa Lucia</a:t>
            </a:r>
            <a:r>
              <a:rPr sz="1950" b="0" spc="-190" dirty="0">
                <a:latin typeface="Arial"/>
                <a:cs typeface="Arial"/>
              </a:rPr>
              <a:t> </a:t>
            </a:r>
            <a:r>
              <a:rPr sz="1950" b="0" spc="-35" dirty="0">
                <a:latin typeface="Arial"/>
                <a:cs typeface="Arial"/>
              </a:rPr>
              <a:t>Scarcelli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085" y="2216169"/>
            <a:ext cx="637603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0"/>
              </a:spcBef>
            </a:pP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Dirigente Scolastico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assicura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gestione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unitaria dell'Istituzione,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ne ha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legale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rappresenta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nza,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è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responsabile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gestione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delle risorse finanziarie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strumentali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risultati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servizio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ne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 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rispetto delle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competenze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degli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organi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collegiali scolastici.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Spettano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al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Dirigente Scolastico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auto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nomi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poteri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direzione,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coordinamento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valorizzazione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delle risorse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umane.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In</a:t>
            </a:r>
            <a:r>
              <a:rPr lang="it-IT" sz="1100" spc="-17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particolare,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4940" y="2966496"/>
            <a:ext cx="6134100" cy="38525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13995" marR="92710" indent="-201295" algn="just">
              <a:lnSpc>
                <a:spcPts val="1230"/>
              </a:lnSpc>
              <a:spcBef>
                <a:spcPts val="204"/>
              </a:spcBef>
              <a:buSzPct val="104545"/>
              <a:buFont typeface="Symbol"/>
              <a:buChar char=""/>
              <a:tabLst>
                <a:tab pos="222885" algn="l"/>
                <a:tab pos="223520" algn="l"/>
              </a:tabLst>
            </a:pP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organizza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l'attività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scolastica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secondo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criteri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efficacia formativa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ed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è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titolare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rela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zioni 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sindacali;</a:t>
            </a:r>
            <a:endParaRPr lang="it-IT" sz="1100" dirty="0">
              <a:latin typeface="Arial"/>
              <a:cs typeface="Arial"/>
            </a:endParaRPr>
          </a:p>
          <a:p>
            <a:pPr marL="213995" marR="88265" indent="-201295" algn="just">
              <a:lnSpc>
                <a:spcPct val="98300"/>
              </a:lnSpc>
              <a:spcBef>
                <a:spcPts val="545"/>
              </a:spcBef>
              <a:buSzPct val="104545"/>
              <a:buFont typeface="Symbol"/>
              <a:buChar char=""/>
              <a:tabLst>
                <a:tab pos="222885" algn="l"/>
                <a:tab pos="223520" algn="l"/>
              </a:tabLst>
            </a:pP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nell'esercizio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competenze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cui sopra,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promuove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gli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interventi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assicurare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qualità 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processi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formativi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collaborazione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delle risorse culturali,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professionali, sociali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ed 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economiche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territorio,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l'esercizio della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libertà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d'insegnamento,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intesa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anche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come 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libertà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ricerca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innovazione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metodologico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-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didattica,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l'esercizio della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libertà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scelta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educativa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famiglie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l'attuazione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diritto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all'apprendimento da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parte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degli</a:t>
            </a:r>
            <a:r>
              <a:rPr lang="it-IT" sz="1100" spc="15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alunni;</a:t>
            </a:r>
            <a:endParaRPr lang="it-IT" sz="1100" dirty="0">
              <a:latin typeface="Arial"/>
              <a:cs typeface="Arial"/>
            </a:endParaRPr>
          </a:p>
          <a:p>
            <a:pPr marL="222885" marR="261620" indent="-210185" algn="just">
              <a:lnSpc>
                <a:spcPts val="1300"/>
              </a:lnSpc>
              <a:spcBef>
                <a:spcPts val="615"/>
              </a:spcBef>
              <a:buSzPct val="104545"/>
              <a:buFont typeface="Symbol"/>
              <a:buChar char=""/>
              <a:tabLst>
                <a:tab pos="222885" algn="l"/>
                <a:tab pos="223520" algn="l"/>
              </a:tabLst>
            </a:pP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nell'ambito delle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funzioni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attribuite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alle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istituzioni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scolastiche,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spetta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al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Dirigente Scolastico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l'adozione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provvedimenti di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gestione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delle risorse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</a:t>
            </a:r>
            <a:r>
              <a:rPr lang="it-IT" sz="1100" spc="-10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personale;</a:t>
            </a:r>
            <a:endParaRPr lang="it-IT" sz="1100" dirty="0">
              <a:latin typeface="Arial"/>
              <a:cs typeface="Arial"/>
            </a:endParaRPr>
          </a:p>
          <a:p>
            <a:pPr marL="222885" marR="51435" indent="-210185" algn="just">
              <a:lnSpc>
                <a:spcPct val="99600"/>
              </a:lnSpc>
              <a:spcBef>
                <a:spcPts val="515"/>
              </a:spcBef>
              <a:buSzPct val="104545"/>
              <a:buFont typeface="Symbol"/>
              <a:buChar char=""/>
              <a:tabLst>
                <a:tab pos="222885" algn="l"/>
                <a:tab pos="223520" algn="l"/>
              </a:tabLst>
            </a:pP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nello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svolgimento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proprie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funzioni organizzative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amministrative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D.S.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può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avvalersi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 docenti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da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lui individuati,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ai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quali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possono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essere delegati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specifici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compiti,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ed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è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coadiuvato 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dal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Direttore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SGA,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che sovrintende, con autonomia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operativa,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nell'ambito delle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direttive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massima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impartite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degli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obiettivi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assegnati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amminis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trativi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ed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ai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servizi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generali 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dell'Istituzione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scolastica,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coordinando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relativo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personale;</a:t>
            </a:r>
            <a:endParaRPr lang="it-IT" sz="1100" dirty="0">
              <a:latin typeface="Arial"/>
              <a:cs typeface="Arial"/>
            </a:endParaRPr>
          </a:p>
          <a:p>
            <a:pPr marL="222885" marR="5080" indent="-210185" algn="just">
              <a:lnSpc>
                <a:spcPct val="98200"/>
              </a:lnSpc>
              <a:spcBef>
                <a:spcPts val="580"/>
              </a:spcBef>
              <a:buSzPct val="104545"/>
              <a:buFont typeface="Symbol"/>
              <a:buChar char=""/>
              <a:tabLst>
                <a:tab pos="222885" algn="l"/>
                <a:tab pos="223520" algn="l"/>
              </a:tabLst>
            </a:pP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presenta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periodicamente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al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Consiglio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d'Istituto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motivata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relazione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sulla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direzione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coordinamento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dell'attività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formativa,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organizzativa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amministrativa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al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fine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garantire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più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ampia informazione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un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efficace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raccordo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l'esercizio delle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competenze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degli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organi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della  istituzione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scolastica;</a:t>
            </a:r>
            <a:endParaRPr lang="it-IT" sz="1100" dirty="0">
              <a:latin typeface="Arial"/>
              <a:cs typeface="Arial"/>
            </a:endParaRPr>
          </a:p>
          <a:p>
            <a:pPr marL="222885" marR="151765" algn="just">
              <a:lnSpc>
                <a:spcPct val="98200"/>
              </a:lnSpc>
              <a:spcBef>
                <a:spcPts val="575"/>
              </a:spcBef>
            </a:pP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relazione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alla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complessive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responsabilità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 risultati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D.S.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organizza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autonomamente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tempi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modi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propria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attività,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correlandola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modo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flessibile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alle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esigenze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della  istituzione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cui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è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preposto 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all'espletamento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dell'incarico</a:t>
            </a:r>
            <a:r>
              <a:rPr lang="it-IT" sz="1100" spc="11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affidatogli.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4940" y="6297589"/>
            <a:ext cx="9334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23303B"/>
                </a:solidFill>
                <a:latin typeface="Symbol"/>
                <a:cs typeface="Symbol"/>
              </a:rPr>
              <a:t></a:t>
            </a:r>
            <a:endParaRPr sz="1150">
              <a:latin typeface="Symbol"/>
              <a:cs typeface="Symbol"/>
            </a:endParaRPr>
          </a:p>
        </p:txBody>
      </p:sp>
      <p:pic>
        <p:nvPicPr>
          <p:cNvPr id="7" name="Elemento grafico 6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300D44EF-5F97-44F8-8F1C-9790DE564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084" y="2207044"/>
            <a:ext cx="6358890" cy="36123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figura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b="1" spc="-15" dirty="0">
                <a:solidFill>
                  <a:srgbClr val="23303B"/>
                </a:solidFill>
                <a:latin typeface="Arial"/>
                <a:cs typeface="Arial"/>
              </a:rPr>
              <a:t>RSPP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strettamente legata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ruolo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datore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lavoro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perche, essendo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possesso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 numerose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capacita tecniche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materia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sicurezza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sul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lavoro,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configura, assieme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al  Rappresentante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lavoratori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RLS,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come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principale contatto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tra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dipendenti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dirigenza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aziendale</a:t>
            </a:r>
            <a:r>
              <a:rPr sz="1100" spc="-114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12700" marR="65405">
              <a:lnSpc>
                <a:spcPct val="98200"/>
              </a:lnSpc>
              <a:spcBef>
                <a:spcPts val="575"/>
              </a:spcBef>
            </a:pP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suoi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rapporti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all’interno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scuola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sono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istaurati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anche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altre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figure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speciali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come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medico 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competente,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l’RLS allo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scopo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valutare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rischi,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ed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e infatti,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tra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figure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che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si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occupano,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in 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collaborazione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datore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lavoro,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realizzazione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 documento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obbligatorio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DVR 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(Documento valutazione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23303B"/>
                </a:solidFill>
                <a:latin typeface="Arial"/>
                <a:cs typeface="Arial"/>
              </a:rPr>
              <a:t>rischi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).</a:t>
            </a:r>
            <a:endParaRPr lang="it-IT" sz="1100" dirty="0">
              <a:latin typeface="Arial"/>
              <a:cs typeface="Arial"/>
            </a:endParaRPr>
          </a:p>
          <a:p>
            <a:pPr marL="12700" marR="65405">
              <a:lnSpc>
                <a:spcPct val="98200"/>
              </a:lnSpc>
              <a:spcBef>
                <a:spcPts val="575"/>
              </a:spcBef>
            </a:pPr>
            <a:r>
              <a:rPr sz="1100" spc="-10" dirty="0" err="1">
                <a:solidFill>
                  <a:srgbClr val="23303B"/>
                </a:solidFill>
                <a:latin typeface="Arial"/>
                <a:cs typeface="Arial"/>
              </a:rPr>
              <a:t>L’articolo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33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D.Lgs.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81/08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elenca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suoi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obblighi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che</a:t>
            </a:r>
            <a:r>
              <a:rPr sz="1100" spc="-16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sono:</a:t>
            </a:r>
            <a:endParaRPr sz="1100" dirty="0">
              <a:latin typeface="Arial"/>
              <a:cs typeface="Arial"/>
            </a:endParaRPr>
          </a:p>
          <a:p>
            <a:pPr marL="184150" marR="461009" indent="-171450" algn="just">
              <a:lnSpc>
                <a:spcPts val="1300"/>
              </a:lnSpc>
              <a:spcBef>
                <a:spcPts val="615"/>
              </a:spcBef>
              <a:buSzPct val="91666"/>
              <a:buFont typeface="Symbol"/>
              <a:buChar char=""/>
              <a:tabLst>
                <a:tab pos="433705" algn="l"/>
              </a:tabLst>
            </a:pP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individuazione dei fattori di rischio, valutazione dei rischi, individuazione delle misure di  sicurezza e salubrità dell’ambiente di lavoro;</a:t>
            </a:r>
          </a:p>
          <a:p>
            <a:pPr marL="184150" marR="496570" indent="-171450" algn="just">
              <a:lnSpc>
                <a:spcPts val="1300"/>
              </a:lnSpc>
              <a:spcBef>
                <a:spcPts val="570"/>
              </a:spcBef>
              <a:buSzPct val="91666"/>
              <a:buFont typeface="Symbol"/>
              <a:buChar char=""/>
              <a:tabLst>
                <a:tab pos="433705" algn="l"/>
              </a:tabLst>
            </a:pP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elaborazione delle misure preventive e protettive e dei sistemi di controllo delle misure  adottate;</a:t>
            </a:r>
          </a:p>
          <a:p>
            <a:pPr marL="184150" indent="-171450" algn="just">
              <a:lnSpc>
                <a:spcPct val="100000"/>
              </a:lnSpc>
              <a:spcBef>
                <a:spcPts val="509"/>
              </a:spcBef>
              <a:buSzPct val="91666"/>
              <a:buFont typeface="Symbol"/>
              <a:buChar char=""/>
              <a:tabLst>
                <a:tab pos="424815" algn="l"/>
              </a:tabLst>
            </a:pP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elaborazione delle procedure di sicurezza per le varie attivita scolastiche;</a:t>
            </a:r>
          </a:p>
          <a:p>
            <a:pPr marL="184150" indent="-171450" algn="just">
              <a:lnSpc>
                <a:spcPct val="100000"/>
              </a:lnSpc>
              <a:spcBef>
                <a:spcPts val="625"/>
              </a:spcBef>
              <a:buSzPct val="91666"/>
              <a:buFont typeface="Symbol"/>
              <a:buChar char=""/>
              <a:tabLst>
                <a:tab pos="433705" algn="l"/>
              </a:tabLst>
            </a:pP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proposta di programmi di formazione e informazione per i lavoratori;</a:t>
            </a:r>
          </a:p>
          <a:p>
            <a:pPr marL="184150" marR="122555" indent="-171450" algn="just">
              <a:lnSpc>
                <a:spcPct val="98300"/>
              </a:lnSpc>
              <a:spcBef>
                <a:spcPts val="505"/>
              </a:spcBef>
              <a:buSzPct val="91666"/>
              <a:buFont typeface="Symbol"/>
              <a:buChar char=""/>
              <a:tabLst>
                <a:tab pos="433705" algn="l"/>
              </a:tabLst>
            </a:pPr>
            <a:r>
              <a:rPr sz="1100" spc="-5" dirty="0">
                <a:solidFill>
                  <a:srgbClr val="212D38"/>
                </a:solidFill>
                <a:latin typeface="Arial"/>
                <a:cs typeface="Arial"/>
              </a:rPr>
              <a:t>realizzazione del piano di sicurezza, valutazione rischi e segnalazione al datore di lavoro di  eventuali inadempienze o irregolarita sul lavoro in collaborazione con medico competente e  RLS.</a:t>
            </a:r>
          </a:p>
          <a:p>
            <a:pPr marL="12700" marR="412750">
              <a:lnSpc>
                <a:spcPts val="1300"/>
              </a:lnSpc>
              <a:spcBef>
                <a:spcPts val="610"/>
              </a:spcBef>
            </a:pP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Fra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gli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obblighi </a:t>
            </a:r>
            <a:r>
              <a:rPr sz="1100" spc="-25" dirty="0">
                <a:solidFill>
                  <a:srgbClr val="23303B"/>
                </a:solidFill>
                <a:latin typeface="Arial"/>
                <a:cs typeface="Arial"/>
              </a:rPr>
              <a:t>dell’RSPP,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vece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datore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lavoro,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c’e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quello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indire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riunione periodic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a 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almeno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una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volta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l’anno.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658" y="632056"/>
            <a:ext cx="4758055" cy="102044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409"/>
              </a:spcBef>
            </a:pPr>
            <a:r>
              <a:rPr spc="-20" dirty="0"/>
              <a:t>RESPONSABILE </a:t>
            </a:r>
            <a:r>
              <a:rPr spc="-5" dirty="0"/>
              <a:t>DEL </a:t>
            </a:r>
            <a:r>
              <a:rPr spc="-20" dirty="0"/>
              <a:t>SERVIZIO</a:t>
            </a:r>
            <a:r>
              <a:rPr spc="-135" dirty="0"/>
              <a:t> </a:t>
            </a:r>
            <a:r>
              <a:rPr dirty="0"/>
              <a:t>DI  </a:t>
            </a:r>
            <a:r>
              <a:rPr spc="-20" dirty="0"/>
              <a:t>PREVENZIONE </a:t>
            </a:r>
            <a:r>
              <a:rPr dirty="0"/>
              <a:t>E</a:t>
            </a:r>
            <a:r>
              <a:rPr spc="-35" dirty="0"/>
              <a:t> </a:t>
            </a:r>
            <a:r>
              <a:rPr spc="-25" dirty="0"/>
              <a:t>PROTEZIONE</a:t>
            </a:r>
          </a:p>
          <a:p>
            <a:pPr marL="21590">
              <a:lnSpc>
                <a:spcPct val="100000"/>
              </a:lnSpc>
              <a:spcBef>
                <a:spcPts val="140"/>
              </a:spcBef>
            </a:pPr>
            <a:r>
              <a:rPr sz="1950" b="0" spc="-40" dirty="0">
                <a:latin typeface="Arial"/>
                <a:cs typeface="Arial"/>
              </a:rPr>
              <a:t>Prof. </a:t>
            </a:r>
            <a:r>
              <a:rPr sz="1950" b="0" spc="-55" dirty="0">
                <a:latin typeface="Arial"/>
                <a:cs typeface="Arial"/>
              </a:rPr>
              <a:t>Giuseppe</a:t>
            </a:r>
            <a:r>
              <a:rPr sz="1950" b="0" spc="-150" dirty="0">
                <a:latin typeface="Arial"/>
                <a:cs typeface="Arial"/>
              </a:rPr>
              <a:t> </a:t>
            </a:r>
            <a:r>
              <a:rPr sz="1950" b="0" spc="-60" dirty="0">
                <a:latin typeface="Arial"/>
                <a:cs typeface="Arial"/>
              </a:rPr>
              <a:t>Labombarda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4" name="Elemento grafico 3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372C5C1E-7365-426F-9988-398D6B1C8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0145" cy="7562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7" y="0"/>
            <a:ext cx="7593672" cy="7560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9" y="7434897"/>
            <a:ext cx="10687685" cy="125730"/>
          </a:xfrm>
          <a:custGeom>
            <a:avLst/>
            <a:gdLst/>
            <a:ahLst/>
            <a:cxnLst/>
            <a:rect l="l" t="t" r="r" b="b"/>
            <a:pathLst>
              <a:path w="10687685" h="125729">
                <a:moveTo>
                  <a:pt x="10687443" y="125107"/>
                </a:moveTo>
                <a:lnTo>
                  <a:pt x="10687443" y="0"/>
                </a:lnTo>
                <a:lnTo>
                  <a:pt x="0" y="0"/>
                </a:lnTo>
                <a:lnTo>
                  <a:pt x="0" y="125107"/>
                </a:lnTo>
                <a:lnTo>
                  <a:pt x="10687443" y="125107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7710" y="537837"/>
            <a:ext cx="34467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D38"/>
                </a:solidFill>
              </a:rPr>
              <a:t>MEDICO</a:t>
            </a:r>
            <a:r>
              <a:rPr sz="2400" spc="-90" dirty="0">
                <a:solidFill>
                  <a:srgbClr val="212D38"/>
                </a:solidFill>
              </a:rPr>
              <a:t> </a:t>
            </a:r>
            <a:r>
              <a:rPr sz="2400" dirty="0">
                <a:solidFill>
                  <a:srgbClr val="212D38"/>
                </a:solidFill>
              </a:rPr>
              <a:t>COMPETENTE</a:t>
            </a:r>
            <a:endParaRPr sz="2400" dirty="0"/>
          </a:p>
        </p:txBody>
      </p:sp>
      <p:sp>
        <p:nvSpPr>
          <p:cNvPr id="6" name="object 6"/>
          <p:cNvSpPr/>
          <p:nvPr/>
        </p:nvSpPr>
        <p:spPr>
          <a:xfrm>
            <a:off x="6648912" y="626286"/>
            <a:ext cx="562870" cy="6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6641" y="880884"/>
            <a:ext cx="2563495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</a:pPr>
            <a:r>
              <a:rPr sz="1000" b="1" dirty="0">
                <a:solidFill>
                  <a:srgbClr val="212D38"/>
                </a:solidFill>
                <a:latin typeface="Arial"/>
                <a:cs typeface="Arial"/>
              </a:rPr>
              <a:t>SCUOLA SECONDARIA DI PRIMO</a:t>
            </a:r>
            <a:r>
              <a:rPr sz="1000" b="1" spc="-18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12D38"/>
                </a:solidFill>
                <a:latin typeface="Arial"/>
                <a:cs typeface="Arial"/>
              </a:rPr>
              <a:t>GRADO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sz="1050" b="1" spc="10" dirty="0">
                <a:solidFill>
                  <a:srgbClr val="212D38"/>
                </a:solidFill>
                <a:latin typeface="Arial"/>
                <a:cs typeface="Arial"/>
              </a:rPr>
              <a:t>“RICCARDO MONTERISI” </a:t>
            </a:r>
            <a:r>
              <a:rPr sz="1050" b="1" spc="5" dirty="0">
                <a:solidFill>
                  <a:srgbClr val="212D38"/>
                </a:solidFill>
                <a:latin typeface="Arial"/>
                <a:cs typeface="Arial"/>
              </a:rPr>
              <a:t>-</a:t>
            </a:r>
            <a:r>
              <a:rPr sz="1050" b="1" spc="-4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212D38"/>
                </a:solidFill>
                <a:latin typeface="Arial"/>
                <a:cs typeface="Arial"/>
              </a:rPr>
              <a:t>BISCEGLIE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362" y="2155672"/>
            <a:ext cx="6270338" cy="28693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spcBef>
                <a:spcPts val="195"/>
              </a:spcBef>
            </a:pPr>
            <a:r>
              <a:rPr lang="it-IT" sz="1100" dirty="0">
                <a:solidFill>
                  <a:srgbClr val="212D38"/>
                </a:solidFill>
                <a:latin typeface="Arial"/>
                <a:cs typeface="Arial"/>
              </a:rPr>
              <a:t>Il </a:t>
            </a: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medico competente collabora con il datore di lavoro e con il servizio di prevenzione e protezione  alla valutazione dei</a:t>
            </a:r>
            <a:r>
              <a:rPr lang="it-IT" sz="1100" spc="1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rischi.</a:t>
            </a:r>
            <a:endParaRPr lang="it-IT" sz="1100" dirty="0">
              <a:latin typeface="Arial"/>
              <a:cs typeface="Arial"/>
            </a:endParaRPr>
          </a:p>
          <a:p>
            <a:pPr marL="12700">
              <a:spcBef>
                <a:spcPts val="505"/>
              </a:spcBef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Cura la:</a:t>
            </a:r>
            <a:endParaRPr lang="it-IT" sz="1100" dirty="0">
              <a:latin typeface="Arial"/>
              <a:cs typeface="Arial"/>
            </a:endParaRPr>
          </a:p>
          <a:p>
            <a:pPr marL="184150" indent="-171450" algn="just">
              <a:spcBef>
                <a:spcPts val="540"/>
              </a:spcBef>
              <a:buSzPct val="91666"/>
              <a:buFont typeface="Symbol"/>
              <a:buChar char=""/>
              <a:tabLst>
                <a:tab pos="282575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programmazione, ove necessario, della sorveglianza sanitaria;</a:t>
            </a:r>
          </a:p>
          <a:p>
            <a:pPr marL="184150" marR="124460" indent="-171450" algn="just">
              <a:spcBef>
                <a:spcPts val="635"/>
              </a:spcBef>
              <a:buSzPct val="91666"/>
              <a:buFont typeface="Symbol"/>
              <a:buChar char=""/>
              <a:tabLst>
                <a:tab pos="282575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predisposizione della attuazione delle misure per la tutela della salute e della integrità psico-fisica dei lavoratori;</a:t>
            </a:r>
          </a:p>
          <a:p>
            <a:pPr marL="184150" indent="-171450" algn="just">
              <a:spcBef>
                <a:spcPts val="505"/>
              </a:spcBef>
              <a:buSzPct val="91666"/>
              <a:buFont typeface="Symbol"/>
              <a:buChar char=""/>
              <a:tabLst>
                <a:tab pos="282575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attività di formazione e informazione nei confronti dei lavoratori (per la parte di competenza);</a:t>
            </a:r>
          </a:p>
          <a:p>
            <a:pPr marL="184150" indent="-171450" algn="just">
              <a:spcBef>
                <a:spcPts val="540"/>
              </a:spcBef>
              <a:buSzPct val="91666"/>
              <a:buFont typeface="Symbol"/>
              <a:buChar char=""/>
              <a:tabLst>
                <a:tab pos="282575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organizzazione del servizio di primo soccorso considerando i particolari tipi di lavorazione ed esposizione e le peculiari modalità organizzative del lavoro;</a:t>
            </a:r>
          </a:p>
          <a:p>
            <a:pPr marL="184150" marR="268605" indent="-171450" algn="just">
              <a:spcBef>
                <a:spcPts val="635"/>
              </a:spcBef>
              <a:buSzPct val="91666"/>
              <a:buFont typeface="Symbol"/>
              <a:buChar char=""/>
              <a:tabLst>
                <a:tab pos="282575" algn="l"/>
                <a:tab pos="1247140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attuazione e valorizzazione di programmi volontari di «promozione della salute» secondo i  principi della responsabilità sociale.</a:t>
            </a:r>
          </a:p>
          <a:p>
            <a:pPr marL="12700">
              <a:spcBef>
                <a:spcPts val="505"/>
              </a:spcBef>
            </a:pPr>
            <a:r>
              <a:rPr lang="it-IT" sz="1100" dirty="0">
                <a:solidFill>
                  <a:srgbClr val="212D38"/>
                </a:solidFill>
                <a:latin typeface="Arial"/>
                <a:cs typeface="Arial"/>
              </a:rPr>
              <a:t>Sottoscrive </a:t>
            </a: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il documento di valutazione dei</a:t>
            </a:r>
            <a:r>
              <a:rPr lang="it-IT" sz="1100" spc="2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rischi.</a:t>
            </a:r>
            <a:endParaRPr lang="it-IT" sz="1100" dirty="0">
              <a:latin typeface="Arial"/>
              <a:cs typeface="Arial"/>
            </a:endParaRPr>
          </a:p>
          <a:p>
            <a:pPr marL="12700" marR="196215"/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Partecipa alla programmazione del controllo dell'esposizione dei lavoratori i cui risultati gli sono  forniti con </a:t>
            </a:r>
            <a:r>
              <a:rPr lang="it-IT" sz="1100" dirty="0">
                <a:solidFill>
                  <a:srgbClr val="212D38"/>
                </a:solidFill>
                <a:latin typeface="Arial"/>
                <a:cs typeface="Arial"/>
              </a:rPr>
              <a:t>tempestività </a:t>
            </a: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ai fini della valutazione del rischio e della sorveglianza</a:t>
            </a:r>
            <a:r>
              <a:rPr lang="it-IT" sz="1100" spc="16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sanitaria.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710" y="1217420"/>
            <a:ext cx="2273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212D38"/>
                </a:solidFill>
                <a:latin typeface="Arial"/>
                <a:cs typeface="Arial"/>
              </a:rPr>
              <a:t>Dott. Federico</a:t>
            </a:r>
            <a:r>
              <a:rPr sz="2000" spc="-6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12D38"/>
                </a:solidFill>
                <a:latin typeface="Arial"/>
                <a:cs typeface="Arial"/>
              </a:rPr>
              <a:t>Nalis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0" name="Elemento grafico 9" descr="Casa">
            <a:hlinkClick r:id="rId5" action="ppaction://hlinksldjump"/>
            <a:extLst>
              <a:ext uri="{FF2B5EF4-FFF2-40B4-BE49-F238E27FC236}">
                <a16:creationId xmlns:a16="http://schemas.microsoft.com/office/drawing/2014/main" id="{9806F3CF-EFF3-4EDC-B8A6-22DD8865E0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078" y="2125682"/>
            <a:ext cx="6411595" cy="45421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Rappresentante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lavoratori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sicurezza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(RLS)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è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primo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organo di</a:t>
            </a:r>
            <a:r>
              <a:rPr sz="1100" spc="-114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controllo:</a:t>
            </a:r>
            <a:endParaRPr sz="1100">
              <a:latin typeface="Arial"/>
              <a:cs typeface="Arial"/>
            </a:endParaRPr>
          </a:p>
          <a:p>
            <a:pPr marL="94615" indent="-81915">
              <a:lnSpc>
                <a:spcPct val="100000"/>
              </a:lnSpc>
              <a:spcBef>
                <a:spcPts val="560"/>
              </a:spcBef>
              <a:buChar char="-"/>
              <a:tabLst>
                <a:tab pos="95250" algn="l"/>
              </a:tabLst>
            </a:pP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sull’applicazione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delle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norme;</a:t>
            </a:r>
            <a:endParaRPr sz="1100">
              <a:latin typeface="Arial"/>
              <a:cs typeface="Arial"/>
            </a:endParaRPr>
          </a:p>
          <a:p>
            <a:pPr marL="94615" indent="-81915">
              <a:lnSpc>
                <a:spcPct val="100000"/>
              </a:lnSpc>
              <a:spcBef>
                <a:spcPts val="625"/>
              </a:spcBef>
              <a:buChar char="-"/>
              <a:tabLst>
                <a:tab pos="95250" algn="l"/>
              </a:tabLst>
            </a:pP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sul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rispetto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degli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accordi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stipulati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sede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riunione</a:t>
            </a:r>
            <a:r>
              <a:rPr sz="1100" spc="-18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periodica;</a:t>
            </a:r>
            <a:endParaRPr sz="1100">
              <a:latin typeface="Arial"/>
              <a:cs typeface="Arial"/>
            </a:endParaRPr>
          </a:p>
          <a:p>
            <a:pPr marL="94615" indent="-81915">
              <a:lnSpc>
                <a:spcPct val="100000"/>
              </a:lnSpc>
              <a:spcBef>
                <a:spcPts val="484"/>
              </a:spcBef>
              <a:buChar char="-"/>
              <a:tabLst>
                <a:tab pos="95250" algn="l"/>
              </a:tabLst>
            </a:pP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sull’efficienza della</a:t>
            </a:r>
            <a:r>
              <a:rPr sz="1100" spc="4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sicurezza;</a:t>
            </a:r>
            <a:endParaRPr sz="1100">
              <a:latin typeface="Arial"/>
              <a:cs typeface="Arial"/>
            </a:endParaRPr>
          </a:p>
          <a:p>
            <a:pPr marL="94615" indent="-81915">
              <a:lnSpc>
                <a:spcPct val="100000"/>
              </a:lnSpc>
              <a:spcBef>
                <a:spcPts val="555"/>
              </a:spcBef>
              <a:buChar char="-"/>
              <a:tabLst>
                <a:tab pos="95250" algn="l"/>
              </a:tabLst>
            </a:pP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sul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rispetto delle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direttive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parte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tutti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soggetti</a:t>
            </a:r>
            <a:r>
              <a:rPr sz="1100" spc="-1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responsabili”.</a:t>
            </a:r>
            <a:endParaRPr sz="1100">
              <a:latin typeface="Arial"/>
              <a:cs typeface="Arial"/>
            </a:endParaRPr>
          </a:p>
          <a:p>
            <a:pPr marL="12700" marR="441959">
              <a:lnSpc>
                <a:spcPts val="1300"/>
              </a:lnSpc>
              <a:spcBef>
                <a:spcPts val="615"/>
              </a:spcBef>
            </a:pP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L’art.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50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(Attribuzioni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Rappresentante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Lavoratori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Sicurezza)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D.Lgs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81/2008 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“individua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tre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momenti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precisi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strettamente correlati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tra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loro”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ruolo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dell’RLS: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controllo;</a:t>
            </a:r>
            <a:r>
              <a:rPr sz="1100" spc="31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promozione;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</a:t>
            </a:r>
            <a:r>
              <a:rPr sz="1100" spc="-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vigilanza”.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particolare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b="1" spc="10" dirty="0">
                <a:solidFill>
                  <a:srgbClr val="23303B"/>
                </a:solidFill>
                <a:latin typeface="Arial"/>
                <a:cs typeface="Arial"/>
              </a:rPr>
              <a:t>controllo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avviene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attraverso: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200"/>
              </a:lnSpc>
              <a:spcBef>
                <a:spcPts val="555"/>
              </a:spcBef>
            </a:pP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“l’accesso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ai luoghi di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lavoro;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consultazione preventiva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tempestiva su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tutti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gli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aspetti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della 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prevenzione;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consultazione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merito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all’organizzazione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formazione;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informazioni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documentazione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aziendale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che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l’azienda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deve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mettere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disposizione;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informazioni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provenienti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dai 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servizi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</a:t>
            </a:r>
            <a:r>
              <a:rPr sz="1100" spc="-10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vigilanza”.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b="1" spc="20" dirty="0">
                <a:solidFill>
                  <a:srgbClr val="23303B"/>
                </a:solidFill>
                <a:latin typeface="Arial"/>
                <a:cs typeface="Arial"/>
              </a:rPr>
              <a:t>promozione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avviene</a:t>
            </a:r>
            <a:r>
              <a:rPr sz="1100" spc="-9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attraverso:</a:t>
            </a:r>
            <a:endParaRPr sz="1100">
              <a:latin typeface="Arial"/>
              <a:cs typeface="Arial"/>
            </a:endParaRPr>
          </a:p>
          <a:p>
            <a:pPr marL="12700" marR="313690">
              <a:lnSpc>
                <a:spcPts val="1300"/>
              </a:lnSpc>
              <a:spcBef>
                <a:spcPts val="615"/>
              </a:spcBef>
            </a:pP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“la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richiesta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misure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prevenzione idonee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tutelare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salute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sicurezza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lavoratori;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sollevare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osservazioni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occasione di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visite fatte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dalle autorità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competenti;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partecipazione alla 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riunione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periodica;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formulare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proposte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merito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alla attività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</a:t>
            </a:r>
            <a:r>
              <a:rPr sz="1100" spc="8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prevenzione”.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b="1" spc="10" dirty="0">
                <a:solidFill>
                  <a:srgbClr val="23303B"/>
                </a:solidFill>
                <a:latin typeface="Arial"/>
                <a:cs typeface="Arial"/>
              </a:rPr>
              <a:t>vigilanza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avviene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attraverso:</a:t>
            </a:r>
            <a:endParaRPr sz="1100">
              <a:latin typeface="Arial"/>
              <a:cs typeface="Arial"/>
            </a:endParaRPr>
          </a:p>
          <a:p>
            <a:pPr marL="12700" marR="31115">
              <a:lnSpc>
                <a:spcPct val="98300"/>
              </a:lnSpc>
              <a:spcBef>
                <a:spcPts val="505"/>
              </a:spcBef>
            </a:pP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“Il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mettere sull’avviso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responsabile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azienda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rischi individuati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durante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l’attività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RLS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o 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segnalati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dai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lavoratori;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possibilità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fare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ricorso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alle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autorità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competenti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qualora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l’RLS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rit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enga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che 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misure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adottate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dal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datore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lavoro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non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siano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idonee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garantire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sicurezza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salute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durante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lavoro”.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657" y="629881"/>
            <a:ext cx="5266690" cy="10121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409"/>
              </a:spcBef>
            </a:pPr>
            <a:r>
              <a:rPr spc="-30" dirty="0"/>
              <a:t>RAPPRESENTANTE </a:t>
            </a:r>
            <a:r>
              <a:rPr spc="-10" dirty="0"/>
              <a:t>DEI </a:t>
            </a:r>
            <a:r>
              <a:rPr spc="-70" dirty="0"/>
              <a:t>LAVORATORI  </a:t>
            </a:r>
            <a:r>
              <a:rPr spc="-15" dirty="0"/>
              <a:t>PER </a:t>
            </a:r>
            <a:r>
              <a:rPr spc="-20" dirty="0"/>
              <a:t>LA</a:t>
            </a:r>
            <a:r>
              <a:rPr spc="-150" dirty="0"/>
              <a:t> </a:t>
            </a:r>
            <a:r>
              <a:rPr spc="-15" dirty="0"/>
              <a:t>SCICUREZZA</a:t>
            </a:r>
          </a:p>
          <a:p>
            <a:pPr marL="21590">
              <a:lnSpc>
                <a:spcPct val="100000"/>
              </a:lnSpc>
              <a:spcBef>
                <a:spcPts val="75"/>
              </a:spcBef>
            </a:pPr>
            <a:r>
              <a:rPr sz="1950" b="0" spc="-35" dirty="0">
                <a:latin typeface="Arial"/>
                <a:cs typeface="Arial"/>
              </a:rPr>
              <a:t>Prof.ssa </a:t>
            </a:r>
            <a:r>
              <a:rPr sz="1950" b="0" spc="-5" dirty="0">
                <a:latin typeface="Arial"/>
                <a:cs typeface="Arial"/>
              </a:rPr>
              <a:t>Marina</a:t>
            </a:r>
            <a:r>
              <a:rPr sz="1950" b="0" spc="20" dirty="0">
                <a:latin typeface="Arial"/>
                <a:cs typeface="Arial"/>
              </a:rPr>
              <a:t> </a:t>
            </a:r>
            <a:r>
              <a:rPr sz="1950" b="0" spc="-5" dirty="0">
                <a:latin typeface="Arial"/>
                <a:cs typeface="Arial"/>
              </a:rPr>
              <a:t>Provino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4" name="Elemento grafico 3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E458B86F-DC37-490E-8A37-77DE4DCAB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077" y="2216169"/>
            <a:ext cx="6387465" cy="26174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L’Addetto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al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Servizio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prevenzione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protezione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(ASPP) è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figura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incaricata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dal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Datore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lavor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o,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a 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cui risponde,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fa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parte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servizio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prevenzione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protezione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dai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rischi,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cui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compiti,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defi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niti  dall’art.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33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D.Lgs.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81/08,</a:t>
            </a:r>
            <a:r>
              <a:rPr sz="1100" spc="-15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sono:</a:t>
            </a:r>
            <a:endParaRPr sz="1100">
              <a:latin typeface="Arial"/>
              <a:cs typeface="Arial"/>
            </a:endParaRPr>
          </a:p>
          <a:p>
            <a:pPr marL="287020" marR="123825" indent="-100965">
              <a:lnSpc>
                <a:spcPct val="98200"/>
              </a:lnSpc>
              <a:spcBef>
                <a:spcPts val="575"/>
              </a:spcBef>
              <a:buChar char="-"/>
              <a:tabLst>
                <a:tab pos="269240" algn="l"/>
              </a:tabLst>
            </a:pP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provvedere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all’individuazione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fattori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rischio,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alla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valutazione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rischi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all’individua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zione 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delle misure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sicurezza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salubrità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degli ambienti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lavoro,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nel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rispetto della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normativa  vigente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sulla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base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della specifica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conoscenza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dell’organizzazione</a:t>
            </a:r>
            <a:r>
              <a:rPr sz="1100" spc="15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aziendale;</a:t>
            </a:r>
            <a:endParaRPr sz="1100">
              <a:latin typeface="Arial"/>
              <a:cs typeface="Arial"/>
            </a:endParaRPr>
          </a:p>
          <a:p>
            <a:pPr marL="287020" marR="105410" indent="-100965">
              <a:lnSpc>
                <a:spcPts val="1300"/>
              </a:lnSpc>
              <a:spcBef>
                <a:spcPts val="615"/>
              </a:spcBef>
              <a:buChar char="-"/>
              <a:tabLst>
                <a:tab pos="269240" algn="l"/>
              </a:tabLst>
            </a:pP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elaborare,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quanto di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competenza,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misure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preventive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protettive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sistemi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controllo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d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  tali</a:t>
            </a:r>
            <a:r>
              <a:rPr sz="1100" spc="-5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misure;</a:t>
            </a:r>
            <a:endParaRPr sz="1100">
              <a:latin typeface="Arial"/>
              <a:cs typeface="Arial"/>
            </a:endParaRPr>
          </a:p>
          <a:p>
            <a:pPr marL="268605" indent="-82550">
              <a:lnSpc>
                <a:spcPct val="100000"/>
              </a:lnSpc>
              <a:spcBef>
                <a:spcPts val="509"/>
              </a:spcBef>
              <a:buChar char="-"/>
              <a:tabLst>
                <a:tab pos="269240" algn="l"/>
              </a:tabLst>
            </a:pP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elaborare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procedure di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sicurezza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varie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attività</a:t>
            </a:r>
            <a:r>
              <a:rPr sz="1100" spc="7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aziendali;</a:t>
            </a:r>
            <a:endParaRPr sz="1100">
              <a:latin typeface="Arial"/>
              <a:cs typeface="Arial"/>
            </a:endParaRPr>
          </a:p>
          <a:p>
            <a:pPr marL="268605" indent="-82550">
              <a:lnSpc>
                <a:spcPct val="100000"/>
              </a:lnSpc>
              <a:spcBef>
                <a:spcPts val="625"/>
              </a:spcBef>
              <a:buChar char="-"/>
              <a:tabLst>
                <a:tab pos="269240" algn="l"/>
              </a:tabLst>
            </a:pP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proporre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programmi di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informazione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formazione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dei</a:t>
            </a:r>
            <a:r>
              <a:rPr sz="1100" spc="-114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lavoratori;</a:t>
            </a:r>
            <a:endParaRPr sz="1100">
              <a:latin typeface="Arial"/>
              <a:cs typeface="Arial"/>
            </a:endParaRPr>
          </a:p>
          <a:p>
            <a:pPr marL="287020" marR="77470" indent="-100965">
              <a:lnSpc>
                <a:spcPct val="103800"/>
              </a:lnSpc>
              <a:spcBef>
                <a:spcPts val="430"/>
              </a:spcBef>
              <a:buChar char="-"/>
              <a:tabLst>
                <a:tab pos="269240" algn="l"/>
              </a:tabLst>
            </a:pP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partecipare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alle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consultazioni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materia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tutela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salute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sicurezza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sul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lavoro,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nonché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sz="1100" spc="-25" dirty="0">
                <a:solidFill>
                  <a:srgbClr val="23303B"/>
                </a:solidFill>
                <a:latin typeface="Arial"/>
                <a:cs typeface="Arial"/>
              </a:rPr>
              <a:t>lla 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riunione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periodica;</a:t>
            </a:r>
            <a:endParaRPr sz="1100">
              <a:latin typeface="Arial"/>
              <a:cs typeface="Arial"/>
            </a:endParaRPr>
          </a:p>
          <a:p>
            <a:pPr marL="268605" indent="-82550">
              <a:lnSpc>
                <a:spcPct val="100000"/>
              </a:lnSpc>
              <a:spcBef>
                <a:spcPts val="484"/>
              </a:spcBef>
              <a:buChar char="-"/>
              <a:tabLst>
                <a:tab pos="269240" algn="l"/>
              </a:tabLst>
            </a:pP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fornire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ai</a:t>
            </a:r>
            <a:r>
              <a:rPr sz="1100" spc="-4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lavoratori</a:t>
            </a:r>
            <a:r>
              <a:rPr sz="1100" spc="-4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le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informazioni</a:t>
            </a:r>
            <a:r>
              <a:rPr sz="1100" spc="-4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</a:t>
            </a:r>
            <a:r>
              <a:rPr sz="1100" spc="-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cui</a:t>
            </a:r>
            <a:r>
              <a:rPr sz="1100" spc="-4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all’articolo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36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</a:t>
            </a:r>
            <a:r>
              <a:rPr sz="1100" spc="-4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D.Lgs.</a:t>
            </a:r>
            <a:r>
              <a:rPr sz="1100" spc="-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81/08.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657" y="632056"/>
            <a:ext cx="4322445" cy="102044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409"/>
              </a:spcBef>
            </a:pPr>
            <a:r>
              <a:rPr spc="-15" dirty="0"/>
              <a:t>ADDETTO </a:t>
            </a:r>
            <a:r>
              <a:rPr dirty="0"/>
              <a:t>AI </a:t>
            </a:r>
            <a:r>
              <a:rPr spc="-25" dirty="0"/>
              <a:t>SERVIZI </a:t>
            </a:r>
            <a:r>
              <a:rPr dirty="0"/>
              <a:t>DI  </a:t>
            </a:r>
            <a:r>
              <a:rPr spc="-20" dirty="0"/>
              <a:t>PREVENZIONE </a:t>
            </a:r>
            <a:r>
              <a:rPr dirty="0"/>
              <a:t>E</a:t>
            </a:r>
            <a:r>
              <a:rPr spc="-55" dirty="0"/>
              <a:t> </a:t>
            </a:r>
            <a:r>
              <a:rPr spc="-25" dirty="0"/>
              <a:t>PROTEZIONE</a:t>
            </a:r>
          </a:p>
          <a:p>
            <a:pPr marL="21590">
              <a:lnSpc>
                <a:spcPct val="100000"/>
              </a:lnSpc>
              <a:spcBef>
                <a:spcPts val="140"/>
              </a:spcBef>
            </a:pPr>
            <a:r>
              <a:rPr sz="1950" b="0" spc="-40" dirty="0">
                <a:latin typeface="Arial"/>
                <a:cs typeface="Arial"/>
              </a:rPr>
              <a:t>Prof. </a:t>
            </a:r>
            <a:r>
              <a:rPr sz="1950" b="0" spc="-50" dirty="0">
                <a:latin typeface="Arial"/>
                <a:cs typeface="Arial"/>
              </a:rPr>
              <a:t>Roberto</a:t>
            </a:r>
            <a:r>
              <a:rPr sz="1950" b="0" spc="-155" dirty="0">
                <a:latin typeface="Arial"/>
                <a:cs typeface="Arial"/>
              </a:rPr>
              <a:t> </a:t>
            </a:r>
            <a:r>
              <a:rPr sz="1950" b="0" spc="-30" dirty="0">
                <a:latin typeface="Arial"/>
                <a:cs typeface="Arial"/>
              </a:rPr>
              <a:t>Olivieri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4" name="Elemento grafico 3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279BFA0C-924C-4FD8-B86D-A9F6F472A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647" y="631755"/>
            <a:ext cx="4271010" cy="379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0" dirty="0"/>
              <a:t>COORDINATORE</a:t>
            </a:r>
            <a:r>
              <a:rPr spc="-65" dirty="0"/>
              <a:t> </a:t>
            </a:r>
            <a:r>
              <a:rPr spc="-30" dirty="0"/>
              <a:t>EMERGENZE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040" y="3304102"/>
            <a:ext cx="6078855" cy="356123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sz="1100" b="1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Coordinatore</a:t>
            </a:r>
            <a:r>
              <a:rPr sz="1100" b="1" spc="8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dell'Emergenza</a:t>
            </a:r>
            <a:r>
              <a:rPr sz="1100" spc="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79730">
              <a:lnSpc>
                <a:spcPts val="1220"/>
              </a:lnSpc>
              <a:spcBef>
                <a:spcPts val="690"/>
              </a:spcBef>
            </a:pPr>
            <a:r>
              <a:rPr sz="1100" spc="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decisioni </a:t>
            </a: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commisurate </a:t>
            </a:r>
            <a:r>
              <a:rPr sz="1100" spc="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</a:t>
            </a: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natura, </a:t>
            </a:r>
            <a:r>
              <a:rPr sz="1100" spc="1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entità </a:t>
            </a: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evoluzione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dell'evento </a:t>
            </a:r>
            <a:r>
              <a:rPr sz="1100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  </a:t>
            </a:r>
            <a:r>
              <a:rPr sz="1100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l'emergenza;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 indent="-81915">
              <a:lnSpc>
                <a:spcPct val="100000"/>
              </a:lnSpc>
              <a:spcBef>
                <a:spcPts val="580"/>
              </a:spcBef>
              <a:buChar char="-"/>
              <a:tabLst>
                <a:tab pos="95250" algn="l"/>
              </a:tabLst>
            </a:pPr>
            <a:r>
              <a:rPr sz="1100" spc="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impartisce ordini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sz="1100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personale </a:t>
            </a: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addetto </a:t>
            </a:r>
            <a:r>
              <a:rPr sz="1100" spc="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</a:t>
            </a: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sz="1100" spc="-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dell'emergenza;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 indent="-81915">
              <a:lnSpc>
                <a:spcPct val="100000"/>
              </a:lnSpc>
              <a:spcBef>
                <a:spcPts val="685"/>
              </a:spcBef>
              <a:buChar char="-"/>
              <a:tabLst>
                <a:tab pos="95250" algn="l"/>
              </a:tabLst>
            </a:pPr>
            <a:r>
              <a:rPr sz="1100" spc="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provvede </a:t>
            </a: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sz="1100" spc="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attivare </a:t>
            </a:r>
            <a:r>
              <a:rPr sz="1100" spc="-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sz="1100" spc="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100" spc="-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allarme;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 indent="-81915">
              <a:lnSpc>
                <a:spcPct val="100000"/>
              </a:lnSpc>
              <a:spcBef>
                <a:spcPts val="610"/>
              </a:spcBef>
              <a:buChar char="-"/>
              <a:tabLst>
                <a:tab pos="95250" algn="l"/>
              </a:tabLst>
            </a:pPr>
            <a:r>
              <a:rPr sz="1100" spc="5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emana </a:t>
            </a:r>
            <a:r>
              <a:rPr sz="1100" spc="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l'ordine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1100" spc="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evacuazione </a:t>
            </a:r>
            <a:r>
              <a:rPr sz="1100" spc="1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 o </a:t>
            </a:r>
            <a:r>
              <a:rPr sz="1100" spc="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parziale</a:t>
            </a:r>
            <a:r>
              <a:rPr sz="1100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dell'edificio;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 indent="-81915">
              <a:lnSpc>
                <a:spcPct val="100000"/>
              </a:lnSpc>
              <a:spcBef>
                <a:spcPts val="610"/>
              </a:spcBef>
              <a:buChar char="-"/>
              <a:tabLst>
                <a:tab pos="95250" algn="l"/>
              </a:tabLst>
            </a:pP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sovrintende </a:t>
            </a:r>
            <a:r>
              <a:rPr sz="1100" spc="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svolgimento </a:t>
            </a:r>
            <a:r>
              <a:rPr sz="1100" spc="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</a:t>
            </a:r>
            <a:r>
              <a:rPr sz="1100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operazioni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1100" spc="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evacuazione</a:t>
            </a:r>
            <a:r>
              <a:rPr sz="1100" spc="-1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dell'edificio;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 indent="-81915">
              <a:lnSpc>
                <a:spcPct val="100000"/>
              </a:lnSpc>
              <a:spcBef>
                <a:spcPts val="540"/>
              </a:spcBef>
              <a:buChar char="-"/>
              <a:tabLst>
                <a:tab pos="95250" algn="l"/>
              </a:tabLst>
            </a:pP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 </a:t>
            </a:r>
            <a:r>
              <a:rPr sz="1100" spc="-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sz="1100" spc="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misure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pronto</a:t>
            </a:r>
            <a:r>
              <a:rPr sz="1100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intervento;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 indent="-81915">
              <a:lnSpc>
                <a:spcPct val="100000"/>
              </a:lnSpc>
              <a:spcBef>
                <a:spcPts val="610"/>
              </a:spcBef>
              <a:buChar char="-"/>
              <a:tabLst>
                <a:tab pos="95250" algn="l"/>
              </a:tabLst>
            </a:pP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 </a:t>
            </a:r>
            <a:r>
              <a:rPr sz="1100" spc="-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sz="1100" spc="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 delle </a:t>
            </a:r>
            <a:r>
              <a:rPr sz="1100" spc="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presenze </a:t>
            </a:r>
            <a:r>
              <a:rPr sz="1100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</a:t>
            </a:r>
            <a:r>
              <a:rPr sz="1100" spc="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Punti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100" spc="-1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Raccolta;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 indent="-81915">
              <a:lnSpc>
                <a:spcPct val="100000"/>
              </a:lnSpc>
              <a:spcBef>
                <a:spcPts val="615"/>
              </a:spcBef>
              <a:buChar char="-"/>
              <a:tabLst>
                <a:tab pos="95250" algn="l"/>
              </a:tabLst>
            </a:pP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revoca </a:t>
            </a:r>
            <a:r>
              <a:rPr sz="1100" spc="-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sz="1100" spc="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allarme.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23303B"/>
              </a:buClr>
              <a:buFont typeface="Arial"/>
              <a:buChar char="-"/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3303B"/>
              </a:buClr>
              <a:buFont typeface="Arial"/>
              <a:buChar char="-"/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100" spc="-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suono</a:t>
            </a:r>
            <a:r>
              <a:rPr sz="1100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</a:t>
            </a:r>
            <a:r>
              <a:rPr sz="1100" spc="-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preallarme,</a:t>
            </a:r>
            <a:r>
              <a:rPr sz="1100" spc="-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</a:t>
            </a:r>
            <a:r>
              <a:rPr sz="1100" spc="-19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Addetto</a:t>
            </a:r>
            <a:r>
              <a:rPr sz="1100" b="1" spc="5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1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sz="1100" b="1" spc="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chiamata di</a:t>
            </a:r>
            <a:r>
              <a:rPr sz="1100" b="1" spc="-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soccorso</a:t>
            </a:r>
            <a:r>
              <a:rPr sz="1100" spc="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 indent="-81915">
              <a:lnSpc>
                <a:spcPct val="100000"/>
              </a:lnSpc>
              <a:spcBef>
                <a:spcPts val="685"/>
              </a:spcBef>
              <a:buChar char="-"/>
              <a:tabLst>
                <a:tab pos="95250" algn="l"/>
              </a:tabLst>
            </a:pPr>
            <a:r>
              <a:rPr sz="1100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segnala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telefonicamente </a:t>
            </a:r>
            <a:r>
              <a:rPr sz="1100" spc="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sz="1100" spc="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strutture </a:t>
            </a: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esterne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1100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soccorso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pubblico </a:t>
            </a:r>
            <a:r>
              <a:rPr sz="1100" spc="-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sz="1100" spc="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100" spc="10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emergenza;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 marR="5080" indent="-81915">
              <a:lnSpc>
                <a:spcPct val="102899"/>
              </a:lnSpc>
              <a:spcBef>
                <a:spcPts val="575"/>
              </a:spcBef>
              <a:buChar char="-"/>
              <a:tabLst>
                <a:tab pos="95250" algn="l"/>
              </a:tabLst>
            </a:pPr>
            <a:r>
              <a:rPr sz="1100" spc="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</a:t>
            </a:r>
            <a:r>
              <a:rPr sz="1100" spc="5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</a:t>
            </a:r>
            <a:r>
              <a:rPr sz="1100" spc="-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moduli-chiamate,</a:t>
            </a:r>
            <a:r>
              <a:rPr sz="1100" spc="-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opportunamente</a:t>
            </a:r>
            <a:r>
              <a:rPr sz="1100" spc="5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predisposti,</a:t>
            </a:r>
            <a:r>
              <a:rPr sz="1100" spc="-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</a:t>
            </a:r>
            <a:r>
              <a:rPr sz="1100" spc="-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100" spc="-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sz="1100" spc="-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comunicati</a:t>
            </a:r>
            <a:r>
              <a:rPr sz="1100" spc="-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4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compresi</a:t>
            </a:r>
            <a:r>
              <a:rPr sz="1100" spc="-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quelli  </a:t>
            </a:r>
            <a:r>
              <a:rPr sz="1100" spc="2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struttura</a:t>
            </a:r>
            <a:r>
              <a:rPr sz="1100" spc="55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0" dirty="0">
                <a:solidFill>
                  <a:srgbClr val="233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ricevente.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646" y="1020001"/>
            <a:ext cx="5544453" cy="203004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r>
              <a:rPr lang="it-IT" dirty="0">
                <a:latin typeface="Arial" pitchFamily="34" charset="0"/>
                <a:cs typeface="Arial" pitchFamily="34" charset="0"/>
              </a:rPr>
              <a:t>proff.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Mastropirro</a:t>
            </a:r>
            <a:r>
              <a:rPr lang="it-IT" dirty="0">
                <a:latin typeface="Arial" pitchFamily="34" charset="0"/>
                <a:cs typeface="Arial" pitchFamily="34" charset="0"/>
              </a:rPr>
              <a:t> Vincenzo,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Naglieri</a:t>
            </a:r>
            <a:r>
              <a:rPr lang="it-IT" dirty="0">
                <a:latin typeface="Arial" pitchFamily="34" charset="0"/>
                <a:cs typeface="Arial" pitchFamily="34" charset="0"/>
              </a:rPr>
              <a:t> Rosa (Salnitro)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prof.ssa Messina Anna Maria, DSGA Dott.ssa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Cocola</a:t>
            </a:r>
            <a:r>
              <a:rPr lang="it-IT" dirty="0">
                <a:latin typeface="Arial" pitchFamily="34" charset="0"/>
                <a:cs typeface="Arial" pitchFamily="34" charset="0"/>
              </a:rPr>
              <a:t> Cinzia (Ferraris)</a:t>
            </a:r>
          </a:p>
          <a:p>
            <a:pPr marL="12700">
              <a:lnSpc>
                <a:spcPct val="100000"/>
              </a:lnSpc>
            </a:pPr>
            <a:r>
              <a:rPr sz="2300" b="1" spc="-20" dirty="0">
                <a:solidFill>
                  <a:srgbClr val="23303B"/>
                </a:solidFill>
                <a:latin typeface="Arial"/>
                <a:cs typeface="Arial"/>
              </a:rPr>
              <a:t>ADDETTI </a:t>
            </a:r>
            <a:r>
              <a:rPr sz="2300" b="1" spc="-60" dirty="0">
                <a:solidFill>
                  <a:srgbClr val="23303B"/>
                </a:solidFill>
                <a:latin typeface="Arial"/>
                <a:cs typeface="Arial"/>
              </a:rPr>
              <a:t>CHIAMATA </a:t>
            </a:r>
            <a:r>
              <a:rPr sz="2300" b="1" dirty="0">
                <a:solidFill>
                  <a:srgbClr val="23303B"/>
                </a:solidFill>
                <a:latin typeface="Arial"/>
                <a:cs typeface="Arial"/>
              </a:rPr>
              <a:t>DI</a:t>
            </a:r>
            <a:r>
              <a:rPr sz="2300" b="1" spc="-7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3303B"/>
                </a:solidFill>
                <a:latin typeface="Arial"/>
                <a:cs typeface="Arial"/>
              </a:rPr>
              <a:t>SOCCORSO</a:t>
            </a:r>
            <a:endParaRPr sz="2300" dirty="0">
              <a:latin typeface="Arial"/>
              <a:cs typeface="Arial"/>
            </a:endParaRP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C.S. Roselli Gaetano,  Cantatore Raffaella (Salnitro)</a:t>
            </a: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A.A. Olimpia De Felice, A.A. Nicoletta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Lunanova</a:t>
            </a:r>
            <a:r>
              <a:rPr lang="it-IT" dirty="0">
                <a:latin typeface="Arial" pitchFamily="34" charset="0"/>
                <a:cs typeface="Arial" pitchFamily="34" charset="0"/>
              </a:rPr>
              <a:t> (Ferraris)</a:t>
            </a:r>
          </a:p>
        </p:txBody>
      </p:sp>
      <p:pic>
        <p:nvPicPr>
          <p:cNvPr id="5" name="Elemento grafico 4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A1B7A14D-CDA8-47A7-9DDF-77BB3AA5D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084" y="2829494"/>
            <a:ext cx="6040120" cy="10795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40"/>
              </a:spcBef>
            </a:pP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Gli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addetti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servizio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gestione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emergenze,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antincendio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hanno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compito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intervenire</a:t>
            </a:r>
            <a:r>
              <a:rPr sz="1100" spc="-15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in 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caso di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necessita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al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fine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evitare e/o ridurre gli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eventuali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danni</a:t>
            </a:r>
            <a:r>
              <a:rPr sz="1100" spc="-2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causati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dall'incidente.</a:t>
            </a:r>
            <a:endParaRPr sz="1100" dirty="0">
              <a:latin typeface="Arial"/>
              <a:cs typeface="Arial"/>
            </a:endParaRPr>
          </a:p>
          <a:p>
            <a:pPr marL="204470" indent="-81915">
              <a:lnSpc>
                <a:spcPct val="100000"/>
              </a:lnSpc>
              <a:spcBef>
                <a:spcPts val="484"/>
              </a:spcBef>
              <a:buChar char="•"/>
              <a:tabLst>
                <a:tab pos="205104" algn="l"/>
              </a:tabLst>
            </a:pP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Devono essere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opportunamente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formati attraverso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apposito corso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formazione.</a:t>
            </a:r>
            <a:endParaRPr sz="1100" dirty="0">
              <a:latin typeface="Arial"/>
              <a:cs typeface="Arial"/>
            </a:endParaRPr>
          </a:p>
          <a:p>
            <a:pPr marL="204470" indent="-81915">
              <a:lnSpc>
                <a:spcPct val="100000"/>
              </a:lnSpc>
              <a:spcBef>
                <a:spcPts val="550"/>
              </a:spcBef>
              <a:buChar char="•"/>
              <a:tabLst>
                <a:tab pos="205104" algn="l"/>
              </a:tabLst>
            </a:pP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Devono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conoscere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piano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evacuazione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regolamenti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della</a:t>
            </a:r>
            <a:r>
              <a:rPr sz="1100" spc="-10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scuola.</a:t>
            </a:r>
            <a:endParaRPr sz="1100" dirty="0">
              <a:latin typeface="Arial"/>
              <a:cs typeface="Arial"/>
            </a:endParaRPr>
          </a:p>
          <a:p>
            <a:pPr marL="204470" indent="-81915">
              <a:lnSpc>
                <a:spcPct val="100000"/>
              </a:lnSpc>
              <a:spcBef>
                <a:spcPts val="625"/>
              </a:spcBef>
              <a:buChar char="•"/>
              <a:tabLst>
                <a:tab pos="205104" algn="l"/>
              </a:tabLst>
            </a:pP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Devono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attivarsi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azioni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da compiere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nei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confronti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un'emergenza</a:t>
            </a:r>
            <a:r>
              <a:rPr sz="1100" spc="-18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incendio.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658" y="632056"/>
            <a:ext cx="5925442" cy="12041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409"/>
              </a:spcBef>
            </a:pPr>
            <a:r>
              <a:rPr spc="-15" dirty="0"/>
              <a:t>ADDETTI </a:t>
            </a:r>
            <a:r>
              <a:rPr spc="-10" dirty="0"/>
              <a:t>ANTINCENDIO</a:t>
            </a:r>
            <a:r>
              <a:rPr spc="-145" dirty="0"/>
              <a:t> </a:t>
            </a:r>
            <a:r>
              <a:rPr spc="-10" dirty="0"/>
              <a:t>ED  </a:t>
            </a:r>
            <a:r>
              <a:rPr spc="-25" dirty="0"/>
              <a:t>EMERGENZA</a:t>
            </a:r>
          </a:p>
          <a:p>
            <a:r>
              <a:rPr lang="it-IT" sz="1800" b="0" dirty="0"/>
              <a:t>Proff. Asciano Filippo, Gervasio Riccardo, Cavallo Antonio, Terrone Giulio (Salnitro)</a:t>
            </a:r>
            <a:br>
              <a:rPr lang="it-IT" sz="1800" b="0" dirty="0"/>
            </a:br>
            <a:r>
              <a:rPr lang="it-IT" sz="1800" b="0" dirty="0"/>
              <a:t>Prof. de Pinto (Ferraris)</a:t>
            </a:r>
          </a:p>
        </p:txBody>
      </p:sp>
      <p:pic>
        <p:nvPicPr>
          <p:cNvPr id="4" name="Elemento grafico 3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912B64E3-0F60-4382-A1C6-AB28E5F42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658" y="632056"/>
            <a:ext cx="4528185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5" dirty="0"/>
              <a:t>ADDETTI </a:t>
            </a:r>
            <a:r>
              <a:rPr dirty="0"/>
              <a:t>AL </a:t>
            </a:r>
            <a:r>
              <a:rPr spc="-15" dirty="0"/>
              <a:t>PRIMO</a:t>
            </a:r>
            <a:r>
              <a:rPr spc="-185" dirty="0"/>
              <a:t> </a:t>
            </a:r>
            <a:r>
              <a:rPr spc="-25" dirty="0"/>
              <a:t>SOCCORSO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225" y="2748557"/>
            <a:ext cx="6259195" cy="14808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Gli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addetti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primo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soccorso</a:t>
            </a:r>
            <a:r>
              <a:rPr sz="1100" spc="-10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devono:</a:t>
            </a:r>
            <a:endParaRPr sz="1100" dirty="0">
              <a:latin typeface="Arial"/>
              <a:cs typeface="Arial"/>
            </a:endParaRPr>
          </a:p>
          <a:p>
            <a:pPr marL="213995" marR="5080" indent="-109855">
              <a:lnSpc>
                <a:spcPts val="1300"/>
              </a:lnSpc>
              <a:spcBef>
                <a:spcPts val="615"/>
              </a:spcBef>
              <a:buChar char="•"/>
              <a:tabLst>
                <a:tab pos="187325" algn="l"/>
              </a:tabLst>
            </a:pP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Conoscere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piano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Primo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Soccorso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previsto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all’interno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piano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emergenza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regolamenti 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della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scuola</a:t>
            </a:r>
            <a:endParaRPr sz="1100" dirty="0">
              <a:latin typeface="Arial"/>
              <a:cs typeface="Arial"/>
            </a:endParaRPr>
          </a:p>
          <a:p>
            <a:pPr marL="213995" marR="498475" indent="-109855">
              <a:lnSpc>
                <a:spcPts val="1300"/>
              </a:lnSpc>
              <a:spcBef>
                <a:spcPts val="565"/>
              </a:spcBef>
              <a:buChar char="•"/>
              <a:tabLst>
                <a:tab pos="177800" algn="l"/>
              </a:tabLst>
            </a:pP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Attuare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tempestivamente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correttamente,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secondo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formazione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avuta,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procedure di 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intervento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soccorso.</a:t>
            </a:r>
            <a:endParaRPr sz="1100" dirty="0">
              <a:latin typeface="Arial"/>
              <a:cs typeface="Arial"/>
            </a:endParaRPr>
          </a:p>
          <a:p>
            <a:pPr marL="213995" marR="78105" indent="-109855">
              <a:lnSpc>
                <a:spcPct val="103800"/>
              </a:lnSpc>
              <a:spcBef>
                <a:spcPts val="459"/>
              </a:spcBef>
              <a:buChar char="•"/>
              <a:tabLst>
                <a:tab pos="187325" algn="l"/>
              </a:tabLst>
            </a:pP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Tenere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un elenco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attrezzature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materiale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medicazione,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controllandone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efficienza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e 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scadenza.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954" y="1206429"/>
            <a:ext cx="6515465" cy="127727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r>
              <a:rPr lang="it-IT" sz="2000" dirty="0" err="1"/>
              <a:t>Prof.sse</a:t>
            </a:r>
            <a:r>
              <a:rPr lang="it-IT" sz="2000" dirty="0"/>
              <a:t> Angarano Teresa, Antonacci Anna, </a:t>
            </a:r>
            <a:r>
              <a:rPr lang="it-IT" sz="2000" dirty="0" err="1"/>
              <a:t>Landriscina</a:t>
            </a:r>
            <a:r>
              <a:rPr lang="it-IT" sz="2000" dirty="0"/>
              <a:t> Francesca; Sig.ra De Bartolo Felicia (Salnitro)</a:t>
            </a:r>
          </a:p>
          <a:p>
            <a:r>
              <a:rPr lang="it-IT" sz="2000" dirty="0" err="1"/>
              <a:t>Prof.sse</a:t>
            </a:r>
            <a:r>
              <a:rPr lang="it-IT" sz="2000" dirty="0"/>
              <a:t> Baldini Domenica, </a:t>
            </a:r>
            <a:r>
              <a:rPr lang="it-IT" sz="2000" dirty="0" err="1"/>
              <a:t>Giangaspero</a:t>
            </a:r>
            <a:r>
              <a:rPr lang="it-IT" sz="2000" dirty="0"/>
              <a:t> Anna Maria A.; Sig. </a:t>
            </a:r>
            <a:r>
              <a:rPr lang="it-IT" sz="2000" dirty="0" err="1"/>
              <a:t>Misino</a:t>
            </a:r>
            <a:r>
              <a:rPr lang="it-IT" sz="2000" dirty="0"/>
              <a:t> Vincenzo ( Ferraris)</a:t>
            </a:r>
          </a:p>
        </p:txBody>
      </p:sp>
      <p:pic>
        <p:nvPicPr>
          <p:cNvPr id="5" name="Elemento grafico 4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FC991E01-62F6-4C06-9B71-FFFE137E1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658" y="632056"/>
            <a:ext cx="5309870" cy="9658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409"/>
              </a:spcBef>
            </a:pPr>
            <a:r>
              <a:rPr spc="-20" dirty="0"/>
              <a:t>DIRETTORE </a:t>
            </a:r>
            <a:r>
              <a:rPr spc="-10" dirty="0"/>
              <a:t>DEI </a:t>
            </a:r>
            <a:r>
              <a:rPr spc="-25" dirty="0"/>
              <a:t>SERVIZI </a:t>
            </a:r>
            <a:r>
              <a:rPr spc="-20" dirty="0"/>
              <a:t>GENERALI </a:t>
            </a:r>
            <a:r>
              <a:rPr dirty="0"/>
              <a:t>E  </a:t>
            </a:r>
            <a:r>
              <a:rPr spc="-30" dirty="0"/>
              <a:t>AMMINISTRATIVI</a:t>
            </a:r>
          </a:p>
          <a:p>
            <a:pPr marL="12700">
              <a:lnSpc>
                <a:spcPts val="2050"/>
              </a:lnSpc>
            </a:pPr>
            <a:r>
              <a:rPr sz="1950" b="0" spc="-45" dirty="0">
                <a:latin typeface="Arial"/>
                <a:cs typeface="Arial"/>
              </a:rPr>
              <a:t>dott.ssa </a:t>
            </a:r>
            <a:r>
              <a:rPr sz="1950" b="0" spc="-30" dirty="0">
                <a:latin typeface="Arial"/>
                <a:cs typeface="Arial"/>
              </a:rPr>
              <a:t>Cinzia</a:t>
            </a:r>
            <a:r>
              <a:rPr sz="1950" b="0" spc="-245" dirty="0">
                <a:latin typeface="Arial"/>
                <a:cs typeface="Arial"/>
              </a:rPr>
              <a:t> </a:t>
            </a:r>
            <a:r>
              <a:rPr sz="1950" b="0" spc="-40" dirty="0">
                <a:latin typeface="Arial"/>
                <a:cs typeface="Arial"/>
              </a:rPr>
              <a:t>Cocola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084" y="2216169"/>
            <a:ext cx="6343650" cy="45155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75"/>
              </a:spcBef>
            </a:pP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Sovrintende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servizi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amministrativo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contabili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ne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cura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l'organizzazione.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Ha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autonomia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operativa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responsabilità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diretta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nella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definizione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ed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esecuzione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degli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atti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amministrativo-contabili,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10" dirty="0" err="1">
                <a:solidFill>
                  <a:srgbClr val="23303B"/>
                </a:solidFill>
                <a:latin typeface="Arial"/>
                <a:cs typeface="Arial"/>
              </a:rPr>
              <a:t>ragi</a:t>
            </a:r>
            <a:r>
              <a:rPr sz="1100" spc="5" dirty="0" err="1">
                <a:solidFill>
                  <a:srgbClr val="23303B"/>
                </a:solidFill>
                <a:latin typeface="Arial"/>
                <a:cs typeface="Arial"/>
              </a:rPr>
              <a:t>oneria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 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economato, anche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rilevanza</a:t>
            </a:r>
            <a:r>
              <a:rPr sz="1100" spc="-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esterna.</a:t>
            </a:r>
            <a:endParaRPr sz="11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55"/>
              </a:spcBef>
            </a:pP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Direttore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coadiuva </a:t>
            </a:r>
            <a:r>
              <a:rPr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Dirigente nelle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proprie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funzioni organizzative 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e</a:t>
            </a:r>
            <a:r>
              <a:rPr sz="110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amministrative.</a:t>
            </a:r>
            <a:endParaRPr sz="1100" dirty="0">
              <a:latin typeface="Arial"/>
              <a:cs typeface="Arial"/>
            </a:endParaRPr>
          </a:p>
          <a:p>
            <a:pPr marL="429895" indent="-208279" algn="just">
              <a:lnSpc>
                <a:spcPct val="100000"/>
              </a:lnSpc>
              <a:spcBef>
                <a:spcPts val="480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è responsabile della procedura gestione della documentazione;</a:t>
            </a:r>
          </a:p>
          <a:p>
            <a:pPr marL="429895" indent="-208279" algn="just">
              <a:lnSpc>
                <a:spcPct val="100000"/>
              </a:lnSpc>
              <a:spcBef>
                <a:spcPts val="555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è responsabile della procedura servizi amministrativi e di supporto;</a:t>
            </a:r>
          </a:p>
          <a:p>
            <a:pPr marL="429895" indent="-208279">
              <a:lnSpc>
                <a:spcPct val="100000"/>
              </a:lnSpc>
              <a:spcBef>
                <a:spcPts val="625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organizza l'attività del personale addetto ai servizi amministrativi dell'Istituto;</a:t>
            </a:r>
          </a:p>
          <a:p>
            <a:pPr marL="429895" marR="14604" indent="-208279">
              <a:lnSpc>
                <a:spcPct val="109000"/>
              </a:lnSpc>
              <a:spcBef>
                <a:spcPts val="360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organizza l'attività dei collaboratori scolastici e degli assistenti tecnici in base alle direttive del  D.S.;</a:t>
            </a:r>
          </a:p>
          <a:p>
            <a:pPr marL="429895" indent="-208279">
              <a:lnSpc>
                <a:spcPct val="100000"/>
              </a:lnSpc>
              <a:spcBef>
                <a:spcPts val="480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predispone il Piano Annuale ed i budget di spesa in collaborazione con il D.S.;</a:t>
            </a:r>
          </a:p>
          <a:p>
            <a:pPr marL="429895" indent="-208279">
              <a:lnSpc>
                <a:spcPct val="100000"/>
              </a:lnSpc>
              <a:spcBef>
                <a:spcPts val="555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controlla i flussi di spesa dei parametri di preventivo;</a:t>
            </a:r>
          </a:p>
          <a:p>
            <a:pPr marL="429895" indent="-208279">
              <a:lnSpc>
                <a:spcPct val="100000"/>
              </a:lnSpc>
              <a:spcBef>
                <a:spcPts val="630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predispone il Conto Consuntivo, i libri fiscali e la relazione finanziaria;</a:t>
            </a:r>
          </a:p>
          <a:p>
            <a:pPr marL="429895" indent="-208279">
              <a:lnSpc>
                <a:spcPct val="100000"/>
              </a:lnSpc>
              <a:spcBef>
                <a:spcPts val="550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gestisce l'archivio documentale dei collaboratori esterni;</a:t>
            </a:r>
          </a:p>
          <a:p>
            <a:pPr marL="429895" marR="491490" indent="-208279">
              <a:lnSpc>
                <a:spcPts val="1300"/>
              </a:lnSpc>
              <a:spcBef>
                <a:spcPts val="615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gestisce la modulistica della committenza pubblica per la apertura, la conduzione e la  chiusura corsi e per la rendicontazione;</a:t>
            </a:r>
          </a:p>
          <a:p>
            <a:pPr marL="429895" indent="-208279">
              <a:lnSpc>
                <a:spcPct val="100000"/>
              </a:lnSpc>
              <a:spcBef>
                <a:spcPts val="509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gestisce i rapporti con i collaboratori esterni e con i fornitori;</a:t>
            </a:r>
          </a:p>
          <a:p>
            <a:pPr marL="429895" indent="-208279">
              <a:lnSpc>
                <a:spcPct val="100000"/>
              </a:lnSpc>
              <a:spcBef>
                <a:spcPts val="550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gestisce la contabilità corrente e gli adempimenti fiscali;</a:t>
            </a:r>
          </a:p>
          <a:p>
            <a:pPr marL="429895" indent="-208279">
              <a:lnSpc>
                <a:spcPct val="100000"/>
              </a:lnSpc>
              <a:spcBef>
                <a:spcPts val="555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sovrintende la segreteria e lo smistamento delle comunicazioni;</a:t>
            </a:r>
          </a:p>
          <a:p>
            <a:pPr marL="429895" indent="-208279">
              <a:lnSpc>
                <a:spcPct val="100000"/>
              </a:lnSpc>
              <a:spcBef>
                <a:spcPts val="555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può essere delegato dal Dirigente Scolastico ad occuparsi di singole attività negoziali;</a:t>
            </a:r>
          </a:p>
          <a:p>
            <a:pPr marL="429895" indent="-208279">
              <a:lnSpc>
                <a:spcPct val="100000"/>
              </a:lnSpc>
              <a:spcBef>
                <a:spcPts val="550"/>
              </a:spcBef>
              <a:buSzPct val="104545"/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è componente dell'Ufficio di Dirigenza.</a:t>
            </a:r>
          </a:p>
        </p:txBody>
      </p:sp>
      <p:pic>
        <p:nvPicPr>
          <p:cNvPr id="4" name="Elemento grafico 3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EAD5BE1B-E7A4-48DF-9A46-161FCD854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591" y="632235"/>
            <a:ext cx="480758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5" dirty="0"/>
              <a:t>COLLABORATORI </a:t>
            </a:r>
            <a:r>
              <a:rPr spc="-20" dirty="0"/>
              <a:t>DEL </a:t>
            </a:r>
            <a:r>
              <a:rPr spc="-25" dirty="0"/>
              <a:t>DIRIGENTE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6590" y="954006"/>
            <a:ext cx="4858710" cy="10483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/>
            <a:r>
              <a:rPr lang="it-IT" sz="2925" spc="-75" baseline="2849" dirty="0">
                <a:solidFill>
                  <a:srgbClr val="23303B"/>
                </a:solidFill>
                <a:latin typeface="Arial"/>
                <a:cs typeface="Arial"/>
              </a:rPr>
              <a:t>prof.ssa </a:t>
            </a:r>
            <a:r>
              <a:rPr lang="it-IT" sz="2925" spc="-82" baseline="2849" dirty="0">
                <a:solidFill>
                  <a:srgbClr val="23303B"/>
                </a:solidFill>
                <a:latin typeface="Arial"/>
                <a:cs typeface="Arial"/>
              </a:rPr>
              <a:t>Anna Maria Messina</a:t>
            </a:r>
          </a:p>
          <a:p>
            <a:pPr marL="12700"/>
            <a:r>
              <a:rPr lang="it-IT" sz="1600" i="1" spc="-82" baseline="2849" dirty="0">
                <a:solidFill>
                  <a:srgbClr val="23303B"/>
                </a:solidFill>
                <a:latin typeface="Arial"/>
                <a:cs typeface="Arial"/>
              </a:rPr>
              <a:t>Collaboratore vicario e gestione del sito web</a:t>
            </a:r>
            <a:endParaRPr lang="it-IT" sz="1600" i="1" dirty="0">
              <a:latin typeface="Arial"/>
              <a:cs typeface="Arial"/>
            </a:endParaRPr>
          </a:p>
          <a:p>
            <a:pPr marL="12700"/>
            <a:r>
              <a:rPr lang="it-IT" sz="1950" spc="-50" dirty="0">
                <a:solidFill>
                  <a:srgbClr val="23303B"/>
                </a:solidFill>
                <a:latin typeface="Arial"/>
                <a:cs typeface="Arial"/>
              </a:rPr>
              <a:t>prof.ssa Rosa </a:t>
            </a:r>
            <a:r>
              <a:rPr lang="it-IT" sz="1950" spc="-50" dirty="0" err="1">
                <a:solidFill>
                  <a:srgbClr val="23303B"/>
                </a:solidFill>
                <a:latin typeface="Arial"/>
                <a:cs typeface="Arial"/>
              </a:rPr>
              <a:t>Naglieri</a:t>
            </a:r>
            <a:endParaRPr lang="it-IT" sz="1950" spc="-50" dirty="0">
              <a:solidFill>
                <a:srgbClr val="23303B"/>
              </a:solidFill>
              <a:latin typeface="Arial"/>
              <a:cs typeface="Arial"/>
            </a:endParaRPr>
          </a:p>
          <a:p>
            <a:pPr marL="12700">
              <a:spcBef>
                <a:spcPts val="95"/>
              </a:spcBef>
            </a:pPr>
            <a:r>
              <a:rPr lang="it-IT" sz="1600" i="1" spc="-82" baseline="2849" dirty="0">
                <a:solidFill>
                  <a:srgbClr val="23303B"/>
                </a:solidFill>
                <a:latin typeface="Arial"/>
                <a:cs typeface="Arial"/>
              </a:rPr>
              <a:t>Collaboratore nei rapporti con alunni e genitori e sostegno al lavoro dei docenti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815" y="2125725"/>
            <a:ext cx="6339840" cy="516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970" algn="just">
              <a:lnSpc>
                <a:spcPct val="103099"/>
              </a:lnSpc>
              <a:spcBef>
                <a:spcPts val="95"/>
              </a:spcBef>
            </a:pP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«Nello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svolgimento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proprie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funzioni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organizzative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amministrative,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dirigente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può </a:t>
            </a:r>
            <a:r>
              <a:rPr lang="it-IT" sz="1100" spc="45" dirty="0">
                <a:solidFill>
                  <a:srgbClr val="23303B"/>
                </a:solidFill>
                <a:latin typeface="Arial"/>
                <a:cs typeface="Arial"/>
              </a:rPr>
              <a:t>anche 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avvalersi di </a:t>
            </a:r>
            <a:r>
              <a:rPr lang="it-IT" sz="1100" b="1" spc="45" dirty="0">
                <a:solidFill>
                  <a:srgbClr val="23303B"/>
                </a:solidFill>
                <a:latin typeface="Arial"/>
                <a:cs typeface="Arial"/>
              </a:rPr>
              <a:t>docenti </a:t>
            </a:r>
            <a:r>
              <a:rPr lang="it-IT" sz="1100" b="1" spc="35" dirty="0">
                <a:solidFill>
                  <a:srgbClr val="23303B"/>
                </a:solidFill>
                <a:latin typeface="Arial"/>
                <a:cs typeface="Arial"/>
              </a:rPr>
              <a:t>collaboratori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da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lui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individuati,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ai quali </a:t>
            </a:r>
            <a:r>
              <a:rPr lang="it-IT" sz="1100" spc="45" dirty="0">
                <a:solidFill>
                  <a:srgbClr val="23303B"/>
                </a:solidFill>
                <a:latin typeface="Arial"/>
                <a:cs typeface="Arial"/>
              </a:rPr>
              <a:t>possono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essere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delegati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specifici  compiti»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(art.25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bis,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comma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5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D.Lgs.59/1998).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Tale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nomina,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di natura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prevalentemente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fiduciaria,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è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finalizzata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al coinvolgimento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nella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gestione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scuola di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insegnanti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che,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giudizio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dirig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ente, 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si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siano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mostrati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possesso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competenze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richieste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raggiungimento di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particolari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obiet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tivi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risultati.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È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i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noltre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previsto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che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dirigente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scolastico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possa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scegliere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tra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propri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collaboratori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un 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docente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che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esplichi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funzioni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vicarie, detto </a:t>
            </a:r>
            <a:r>
              <a:rPr lang="it-IT" sz="1100" b="1" spc="35" dirty="0">
                <a:solidFill>
                  <a:srgbClr val="23303B"/>
                </a:solidFill>
                <a:latin typeface="Arial"/>
                <a:cs typeface="Arial"/>
              </a:rPr>
              <a:t>collaboratore </a:t>
            </a:r>
            <a:r>
              <a:rPr lang="it-IT" sz="1100" b="1" spc="25" dirty="0">
                <a:solidFill>
                  <a:srgbClr val="23303B"/>
                </a:solidFill>
                <a:latin typeface="Arial"/>
                <a:cs typeface="Arial"/>
              </a:rPr>
              <a:t>vicario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che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possa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sostituirlo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caso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di 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assenza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o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di</a:t>
            </a:r>
            <a:r>
              <a:rPr lang="it-IT" sz="1100" spc="-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impedimento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per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brevi</a:t>
            </a:r>
            <a:r>
              <a:rPr lang="it-IT" sz="1100" spc="-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periodi.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I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collaboratori</a:t>
            </a:r>
            <a:r>
              <a:rPr lang="it-IT" sz="1100" spc="-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del</a:t>
            </a:r>
            <a:r>
              <a:rPr lang="it-IT" sz="1100" spc="-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Dirigente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Scolastico</a:t>
            </a:r>
            <a:endParaRPr lang="it-IT" sz="1100" dirty="0">
              <a:latin typeface="Arial"/>
              <a:cs typeface="Arial"/>
            </a:endParaRPr>
          </a:p>
          <a:p>
            <a:pPr marL="429895" marR="67945" indent="-208279" algn="just">
              <a:lnSpc>
                <a:spcPts val="1210"/>
              </a:lnSpc>
              <a:spcBef>
                <a:spcPts val="180"/>
              </a:spcBef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collaborano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alla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predisposizione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Piano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Annuale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Attività,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particolare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attenzione ai 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calendari</a:t>
            </a:r>
            <a:r>
              <a:rPr lang="it-IT" sz="1100" spc="-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per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i</a:t>
            </a:r>
            <a:r>
              <a:rPr lang="it-IT" sz="1100" spc="-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Consigli</a:t>
            </a:r>
            <a:r>
              <a:rPr lang="it-IT" sz="1100" spc="-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di</a:t>
            </a:r>
            <a:r>
              <a:rPr lang="it-IT" sz="1100" spc="-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classe,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scrutini</a:t>
            </a:r>
            <a:r>
              <a:rPr lang="it-IT" sz="1100" spc="-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ricevimento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pomeridiano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dei</a:t>
            </a:r>
            <a:r>
              <a:rPr lang="it-IT" sz="1100" spc="-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genitori;</a:t>
            </a:r>
            <a:endParaRPr lang="it-IT" sz="1100" dirty="0">
              <a:latin typeface="Arial"/>
              <a:cs typeface="Arial"/>
            </a:endParaRPr>
          </a:p>
          <a:p>
            <a:pPr marL="429895" indent="-208279" algn="just">
              <a:lnSpc>
                <a:spcPct val="100000"/>
              </a:lnSpc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collaborano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nella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predisposizione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delle</a:t>
            </a:r>
            <a:r>
              <a:rPr lang="it-IT" sz="1100" spc="6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circolari;</a:t>
            </a:r>
            <a:endParaRPr lang="it-IT" sz="1100" dirty="0">
              <a:latin typeface="Arial"/>
              <a:cs typeface="Arial"/>
            </a:endParaRPr>
          </a:p>
          <a:p>
            <a:pPr marL="429895" marR="301625" indent="-208279" algn="just">
              <a:lnSpc>
                <a:spcPct val="99400"/>
              </a:lnSpc>
              <a:spcBef>
                <a:spcPts val="105"/>
              </a:spcBef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collaborano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alla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formulazione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dell'ordine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giorno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Collegio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docenti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si </a:t>
            </a:r>
            <a:r>
              <a:rPr lang="it-IT" sz="1100" spc="45" dirty="0">
                <a:solidFill>
                  <a:srgbClr val="23303B"/>
                </a:solidFill>
                <a:latin typeface="Arial"/>
                <a:cs typeface="Arial"/>
              </a:rPr>
              <a:t>occupano 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verbalizzazione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sedute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dello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stesso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Collegio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verifica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presenze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in 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cooperazione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Dirigente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Scolastico;</a:t>
            </a:r>
            <a:endParaRPr lang="it-IT" sz="1100" dirty="0">
              <a:latin typeface="Arial"/>
              <a:cs typeface="Arial"/>
            </a:endParaRPr>
          </a:p>
          <a:p>
            <a:pPr marL="429895" marR="12700" indent="-208279" algn="just">
              <a:lnSpc>
                <a:spcPct val="102299"/>
              </a:lnSpc>
              <a:spcBef>
                <a:spcPts val="75"/>
              </a:spcBef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raccolgono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controllano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indicazioni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coordinatori di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classe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merito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alla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scelta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libri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di 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testo;</a:t>
            </a:r>
            <a:endParaRPr lang="it-IT" sz="1100" dirty="0">
              <a:latin typeface="Arial"/>
              <a:cs typeface="Arial"/>
            </a:endParaRPr>
          </a:p>
          <a:p>
            <a:pPr marL="429895" indent="-208279" algn="just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controllano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regolare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funzionamento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attività</a:t>
            </a:r>
            <a:r>
              <a:rPr lang="it-IT" sz="1100" spc="5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didattiche;</a:t>
            </a:r>
            <a:endParaRPr lang="it-IT" sz="1100" dirty="0">
              <a:latin typeface="Arial"/>
              <a:cs typeface="Arial"/>
            </a:endParaRPr>
          </a:p>
          <a:p>
            <a:pPr marL="429895" indent="-208279" algn="just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gestiscono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sostituzioni,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permessi, recuperi,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ore</a:t>
            </a:r>
            <a:r>
              <a:rPr lang="it-IT" sz="1100" spc="-10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eccedenti;</a:t>
            </a:r>
            <a:endParaRPr lang="it-IT" sz="1100" dirty="0">
              <a:latin typeface="Arial"/>
              <a:cs typeface="Arial"/>
            </a:endParaRPr>
          </a:p>
          <a:p>
            <a:pPr marL="429895" marR="70485" indent="-208279" algn="just">
              <a:lnSpc>
                <a:spcPts val="1220"/>
              </a:lnSpc>
              <a:spcBef>
                <a:spcPts val="175"/>
              </a:spcBef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valutano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ed eventualmente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accettano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richieste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ingresso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posticipato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o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uscita anticipata 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degli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alunni,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accordo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quanto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previsto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dal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Regolamento</a:t>
            </a:r>
            <a:r>
              <a:rPr lang="it-IT" sz="1100" spc="-5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d'Istituto;</a:t>
            </a:r>
            <a:endParaRPr lang="it-IT" sz="1100" dirty="0">
              <a:latin typeface="Arial"/>
              <a:cs typeface="Arial"/>
            </a:endParaRPr>
          </a:p>
          <a:p>
            <a:pPr marL="429895" indent="-208279" algn="just">
              <a:lnSpc>
                <a:spcPts val="1250"/>
              </a:lnSpc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accolgono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nuovi</a:t>
            </a:r>
            <a:r>
              <a:rPr lang="it-IT" sz="1100" spc="-7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docenti;</a:t>
            </a:r>
            <a:endParaRPr lang="it-IT" sz="1100" dirty="0">
              <a:latin typeface="Arial"/>
              <a:cs typeface="Arial"/>
            </a:endParaRPr>
          </a:p>
          <a:p>
            <a:pPr marL="429895" marR="132080" indent="-208279" algn="just">
              <a:lnSpc>
                <a:spcPct val="102200"/>
              </a:lnSpc>
              <a:spcBef>
                <a:spcPts val="70"/>
              </a:spcBef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forniscono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supporto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nella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gestione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sito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web, </a:t>
            </a:r>
            <a:r>
              <a:rPr lang="it-IT" sz="1100" spc="45" dirty="0">
                <a:solidFill>
                  <a:srgbClr val="23303B"/>
                </a:solidFill>
                <a:latin typeface="Arial"/>
                <a:cs typeface="Arial"/>
              </a:rPr>
              <a:t>proponendo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taluni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casi </a:t>
            </a:r>
            <a:r>
              <a:rPr lang="it-IT" sz="1100" spc="45" dirty="0">
                <a:solidFill>
                  <a:srgbClr val="23303B"/>
                </a:solidFill>
                <a:latin typeface="Arial"/>
                <a:cs typeface="Arial"/>
              </a:rPr>
              <a:t>anche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programmi 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l'introduzione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45" dirty="0">
                <a:solidFill>
                  <a:srgbClr val="23303B"/>
                </a:solidFill>
                <a:latin typeface="Arial"/>
                <a:cs typeface="Arial"/>
              </a:rPr>
              <a:t>nuove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tecnologie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intese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ottenere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un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migliore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rendimento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servizi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 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una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più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idonea organizzazione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del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lavoro;</a:t>
            </a:r>
            <a:endParaRPr lang="it-IT" sz="1100" dirty="0">
              <a:latin typeface="Arial"/>
              <a:cs typeface="Arial"/>
            </a:endParaRPr>
          </a:p>
          <a:p>
            <a:pPr marL="429895" marR="5080" indent="-208279" algn="just">
              <a:lnSpc>
                <a:spcPct val="102099"/>
              </a:lnSpc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gestiscono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relazioni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personale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scolastico,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famiglie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degli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alunni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comunicano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al 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Dirigente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eventuali problematiche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emerse;</a:t>
            </a:r>
            <a:endParaRPr lang="it-IT" sz="1100" dirty="0">
              <a:latin typeface="Arial"/>
              <a:cs typeface="Arial"/>
            </a:endParaRPr>
          </a:p>
          <a:p>
            <a:pPr marL="429895" marR="403860" indent="-208279" algn="just">
              <a:lnSpc>
                <a:spcPct val="102200"/>
              </a:lnSpc>
              <a:buFont typeface="Symbol"/>
              <a:buChar char=""/>
              <a:tabLst>
                <a:tab pos="429895" algn="l"/>
                <a:tab pos="430530" algn="l"/>
              </a:tabLst>
            </a:pP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presiedono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riunioni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interne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partecipano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incontri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organismi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esterni,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su </a:t>
            </a: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delega 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del 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Dirigente</a:t>
            </a:r>
            <a:r>
              <a:rPr lang="it-IT" sz="1100" spc="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Scolastico.</a:t>
            </a:r>
            <a:endParaRPr lang="it-IT" sz="1100" dirty="0">
              <a:latin typeface="Arial"/>
              <a:cs typeface="Arial"/>
            </a:endParaRPr>
          </a:p>
        </p:txBody>
      </p:sp>
      <p:pic>
        <p:nvPicPr>
          <p:cNvPr id="5" name="Elemento grafico 4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068A371C-32FA-41F5-B90F-EC1F4E4E3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315" y="634795"/>
            <a:ext cx="5316185" cy="86177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35"/>
              </a:spcBef>
            </a:pPr>
            <a:r>
              <a:rPr lang="it-IT" sz="2200" spc="-10" dirty="0"/>
              <a:t>FUNZIONI</a:t>
            </a:r>
            <a:r>
              <a:rPr lang="it-IT" sz="2200" dirty="0"/>
              <a:t> </a:t>
            </a:r>
            <a:r>
              <a:rPr lang="it-IT" sz="2200" spc="-25" dirty="0"/>
              <a:t>STRUMENTALI</a:t>
            </a:r>
            <a:endParaRPr lang="it-IT" sz="2200" dirty="0"/>
          </a:p>
          <a:p>
            <a:pPr marL="12700" marR="5080">
              <a:lnSpc>
                <a:spcPct val="92200"/>
              </a:lnSpc>
              <a:spcBef>
                <a:spcPts val="35"/>
              </a:spcBef>
            </a:pPr>
            <a:r>
              <a:rPr lang="it-IT" sz="1850" b="0" spc="-35" dirty="0">
                <a:latin typeface="Arial"/>
                <a:cs typeface="Arial"/>
              </a:rPr>
              <a:t>professoresse </a:t>
            </a:r>
            <a:r>
              <a:rPr lang="it-IT" sz="1850" b="0" spc="-40" dirty="0">
                <a:latin typeface="Arial"/>
                <a:cs typeface="Arial"/>
              </a:rPr>
              <a:t>Maria Pia Facchini, </a:t>
            </a:r>
            <a:r>
              <a:rPr lang="it-IT" sz="1850" b="0" spc="-25" dirty="0" err="1">
                <a:latin typeface="Arial"/>
                <a:cs typeface="Arial"/>
              </a:rPr>
              <a:t>Graziamaria</a:t>
            </a:r>
            <a:r>
              <a:rPr lang="it-IT" sz="1850" b="0" spc="-25" dirty="0">
                <a:latin typeface="Arial"/>
                <a:cs typeface="Arial"/>
              </a:rPr>
              <a:t> </a:t>
            </a:r>
            <a:r>
              <a:rPr lang="it-IT" sz="1850" b="0" spc="-40" dirty="0">
                <a:latin typeface="Arial"/>
                <a:cs typeface="Arial"/>
              </a:rPr>
              <a:t>Labianca, Mariangela Dell’Orco, Cecilia T.F. Gig</a:t>
            </a:r>
            <a:r>
              <a:rPr lang="it-IT" sz="1850" b="0" spc="-40" dirty="0"/>
              <a:t>ante</a:t>
            </a:r>
            <a:endParaRPr lang="it-IT" sz="18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314" y="1800225"/>
            <a:ext cx="6230585" cy="485293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8255" algn="just">
              <a:lnSpc>
                <a:spcPct val="101800"/>
              </a:lnSpc>
              <a:spcBef>
                <a:spcPts val="75"/>
              </a:spcBef>
            </a:pP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</a:t>
            </a:r>
            <a:r>
              <a:rPr lang="it-IT" sz="1100" spc="-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docenti</a:t>
            </a:r>
            <a:r>
              <a:rPr lang="it-IT" sz="1100" spc="-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incaricati</a:t>
            </a:r>
            <a:r>
              <a:rPr lang="it-IT" sz="1100" spc="-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</a:t>
            </a:r>
            <a:r>
              <a:rPr lang="it-IT" sz="1100" spc="-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Funzione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Strumentale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si</a:t>
            </a:r>
            <a:r>
              <a:rPr lang="it-IT" sz="1100" spc="-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occupano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</a:t>
            </a:r>
            <a:r>
              <a:rPr lang="it-IT" sz="1100" spc="-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quei</a:t>
            </a:r>
            <a:r>
              <a:rPr lang="it-IT" sz="1100" spc="-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particolari</a:t>
            </a:r>
            <a:r>
              <a:rPr lang="it-IT" sz="1100" spc="-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settori</a:t>
            </a:r>
            <a:r>
              <a:rPr lang="it-IT" sz="1100" spc="-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dell'organizzazione 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scolastica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quali si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rende necessario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razionalizzare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ampliare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risorse,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monitorare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qualità  dei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servizi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favorire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formazione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innovazione.</a:t>
            </a:r>
            <a:endParaRPr lang="it-IT" sz="1100" dirty="0">
              <a:latin typeface="Arial"/>
              <a:cs typeface="Arial"/>
            </a:endParaRPr>
          </a:p>
          <a:p>
            <a:pPr marL="20955" algn="just">
              <a:lnSpc>
                <a:spcPts val="1180"/>
              </a:lnSpc>
            </a:pP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docenti </a:t>
            </a:r>
            <a:r>
              <a:rPr lang="it-IT" sz="1100" spc="-30" dirty="0">
                <a:solidFill>
                  <a:srgbClr val="23303B"/>
                </a:solidFill>
                <a:latin typeface="Arial"/>
                <a:cs typeface="Arial"/>
              </a:rPr>
              <a:t>F.S.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vengono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designati con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delibera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Collegio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docenti,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tra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coloro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che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ne</a:t>
            </a:r>
            <a:r>
              <a:rPr lang="it-IT" sz="1100" spc="-6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fanno 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domanda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sulla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base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procedura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prevista,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coerenza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Piano Triennale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dell'Offerta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Formativa,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base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alle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loro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competenze,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esperienze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professionali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capacità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relazionali.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loro 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azione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è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indirizzata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garantire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realizzazione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PTOF 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suo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arricchimento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anche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relazion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enti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istituzioni</a:t>
            </a:r>
            <a:r>
              <a:rPr lang="it-IT" sz="1100" spc="-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esterne.</a:t>
            </a:r>
          </a:p>
          <a:p>
            <a:pPr marL="20955" algn="just">
              <a:lnSpc>
                <a:spcPts val="1180"/>
              </a:lnSpc>
            </a:pPr>
            <a:endParaRPr lang="it-IT" sz="1100" dirty="0">
              <a:latin typeface="Arial"/>
              <a:cs typeface="Arial"/>
            </a:endParaRPr>
          </a:p>
          <a:p>
            <a:pPr marL="20955">
              <a:lnSpc>
                <a:spcPts val="1220"/>
              </a:lnSpc>
              <a:spcBef>
                <a:spcPts val="55"/>
              </a:spcBef>
            </a:pP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All'interno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nostro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Istituto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docenti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incaricati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Funzione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Strumentale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curano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seguenti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are</a:t>
            </a:r>
            <a:r>
              <a:rPr lang="it-IT" sz="1100" spc="40" dirty="0">
                <a:solidFill>
                  <a:srgbClr val="23303B"/>
                </a:solidFill>
                <a:latin typeface="Arial"/>
                <a:cs typeface="Arial"/>
              </a:rPr>
              <a:t>e:</a:t>
            </a:r>
            <a:endParaRPr lang="it-IT" sz="1100" dirty="0">
              <a:latin typeface="Arial"/>
              <a:cs typeface="Arial"/>
            </a:endParaRPr>
          </a:p>
          <a:p>
            <a:pPr marL="417830" marR="432434" indent="-167640">
              <a:lnSpc>
                <a:spcPts val="1250"/>
              </a:lnSpc>
              <a:spcBef>
                <a:spcPts val="10"/>
              </a:spcBef>
              <a:buFont typeface="Symbol"/>
              <a:buChar char=""/>
              <a:tabLst>
                <a:tab pos="418465" algn="l"/>
              </a:tabLst>
            </a:pPr>
            <a:r>
              <a:rPr lang="it-IT" sz="1100" b="1" spc="20" dirty="0">
                <a:solidFill>
                  <a:srgbClr val="23303B"/>
                </a:solidFill>
                <a:latin typeface="Arial"/>
                <a:cs typeface="Arial"/>
              </a:rPr>
              <a:t>Coordinamento </a:t>
            </a:r>
            <a:r>
              <a:rPr lang="it-IT" sz="1100" b="1" spc="-10" dirty="0">
                <a:solidFill>
                  <a:srgbClr val="23303B"/>
                </a:solidFill>
                <a:latin typeface="Arial"/>
                <a:cs typeface="Arial"/>
              </a:rPr>
              <a:t>PTOF e </a:t>
            </a:r>
            <a:r>
              <a:rPr lang="it-IT" sz="1100" b="1" spc="20" dirty="0">
                <a:solidFill>
                  <a:srgbClr val="23303B"/>
                </a:solidFill>
                <a:latin typeface="Arial"/>
                <a:cs typeface="Arial"/>
              </a:rPr>
              <a:t>Sostegno </a:t>
            </a:r>
            <a:r>
              <a:rPr lang="it-IT" sz="1100" b="1" spc="15" dirty="0">
                <a:solidFill>
                  <a:srgbClr val="23303B"/>
                </a:solidFill>
                <a:latin typeface="Arial"/>
                <a:cs typeface="Arial"/>
              </a:rPr>
              <a:t>al lavoro </a:t>
            </a:r>
            <a:r>
              <a:rPr lang="it-IT" sz="1100" b="1" spc="25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lang="it-IT" sz="1100" b="1" spc="-15" dirty="0">
                <a:solidFill>
                  <a:srgbClr val="23303B"/>
                </a:solidFill>
                <a:latin typeface="Arial"/>
                <a:cs typeface="Arial"/>
              </a:rPr>
              <a:t>docenti,</a:t>
            </a:r>
            <a:r>
              <a:rPr lang="it-IT" sz="1100" spc="-1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b="1" spc="-1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compito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coordinare delle attività del Piano triennale dell’offerta formativa, 	coordinare la progettazione curricolare, curare la valutazione del Piano dell’offerta formativa (RAV, </a:t>
            </a:r>
            <a:r>
              <a:rPr lang="it-IT" sz="1100" spc="15" dirty="0" err="1">
                <a:solidFill>
                  <a:srgbClr val="23303B"/>
                </a:solidFill>
                <a:latin typeface="Arial"/>
                <a:cs typeface="Arial"/>
              </a:rPr>
              <a:t>PdM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, Rendicontazione sociale), effettuare l’analisi dei bisogni formativi dei docenti e predisporre il Piano di formazione e aggiornamento.</a:t>
            </a:r>
            <a:endParaRPr lang="it-IT" sz="11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417830" indent="-202565">
              <a:lnSpc>
                <a:spcPts val="1200"/>
              </a:lnSpc>
              <a:buFont typeface="Symbol"/>
              <a:buChar char=""/>
              <a:tabLst>
                <a:tab pos="417830" algn="l"/>
                <a:tab pos="418465" algn="l"/>
              </a:tabLst>
            </a:pPr>
            <a:r>
              <a:rPr lang="it-IT" sz="1100" b="1" spc="10" dirty="0">
                <a:solidFill>
                  <a:srgbClr val="23303B"/>
                </a:solidFill>
                <a:latin typeface="Arial"/>
                <a:cs typeface="Arial"/>
              </a:rPr>
              <a:t>Inclusione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,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compito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organizzare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gestire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documentazione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educativa,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curare</a:t>
            </a:r>
            <a:r>
              <a:rPr lang="it-IT" sz="1100" spc="7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</a:t>
            </a:r>
            <a:endParaRPr lang="it-IT" sz="1100" dirty="0">
              <a:latin typeface="Arial"/>
              <a:cs typeface="Arial"/>
            </a:endParaRPr>
          </a:p>
          <a:p>
            <a:pPr marL="417830">
              <a:lnSpc>
                <a:spcPts val="1255"/>
              </a:lnSpc>
            </a:pP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rapporti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l'ASL 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gli Enti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Territorio;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progettare,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pianificare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</a:t>
            </a:r>
            <a:r>
              <a:rPr lang="it-IT" sz="1100" spc="-8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calendarizzare</a:t>
            </a:r>
            <a:endParaRPr lang="it-IT" sz="1100" dirty="0">
              <a:latin typeface="Arial"/>
              <a:cs typeface="Arial"/>
            </a:endParaRPr>
          </a:p>
          <a:p>
            <a:pPr marL="417830" marR="97155">
              <a:lnSpc>
                <a:spcPts val="1180"/>
              </a:lnSpc>
              <a:spcBef>
                <a:spcPts val="165"/>
              </a:spcBef>
            </a:pP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specifiche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attività,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coordinare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GLH operativi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GLI;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curare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passaggio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degli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alunni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ad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altro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ordine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scuola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raccordo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funzione strumentale</a:t>
            </a:r>
            <a:r>
              <a:rPr lang="it-IT" sz="1100" spc="21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“Continuità/Orientamento”.</a:t>
            </a:r>
            <a:endParaRPr lang="it-IT" sz="1100" dirty="0">
              <a:latin typeface="Arial"/>
              <a:cs typeface="Arial"/>
            </a:endParaRPr>
          </a:p>
          <a:p>
            <a:pPr marL="417830" indent="-202565">
              <a:lnSpc>
                <a:spcPts val="1220"/>
              </a:lnSpc>
              <a:buFont typeface="Symbol"/>
              <a:buChar char=""/>
              <a:tabLst>
                <a:tab pos="417830" algn="l"/>
                <a:tab pos="418465" algn="l"/>
              </a:tabLst>
            </a:pPr>
            <a:r>
              <a:rPr lang="it-IT" sz="1100" b="1" spc="10" dirty="0">
                <a:solidFill>
                  <a:srgbClr val="23303B"/>
                </a:solidFill>
                <a:latin typeface="Arial"/>
                <a:cs typeface="Arial"/>
              </a:rPr>
              <a:t>Interventi e servizi per gli studenti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,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compito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coordinare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gestire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attività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continuità,</a:t>
            </a:r>
            <a:r>
              <a:rPr lang="it-IT" sz="1100" spc="1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orientamento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tutoraggio;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promuovere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coordinare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progettualità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raccordo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tra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diversi 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gradi di scuola; di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attuare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iniziative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continuità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atte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favorire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passaggio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da un ordine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scuola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all'altro, selezionare e programmare visite e viaggi di istruzione</a:t>
            </a:r>
            <a:endParaRPr lang="it-IT" sz="1100" dirty="0">
              <a:latin typeface="Arial"/>
              <a:cs typeface="Arial"/>
            </a:endParaRPr>
          </a:p>
          <a:p>
            <a:pPr marL="417830" indent="-202565">
              <a:lnSpc>
                <a:spcPts val="1240"/>
              </a:lnSpc>
              <a:buFont typeface="Symbol"/>
              <a:buChar char=""/>
              <a:tabLst>
                <a:tab pos="417830" algn="l"/>
                <a:tab pos="418465" algn="l"/>
              </a:tabLst>
            </a:pPr>
            <a:r>
              <a:rPr lang="it-IT" sz="1100" b="1" spc="15" dirty="0">
                <a:solidFill>
                  <a:srgbClr val="23303B"/>
                </a:solidFill>
                <a:latin typeface="Arial"/>
                <a:cs typeface="Arial"/>
              </a:rPr>
              <a:t>Realizzazione di progetti formativi d’intesa con enti ed istituzioni esterni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,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compito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promuovere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progettare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attività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scuole</a:t>
            </a:r>
            <a:r>
              <a:rPr lang="it-IT" sz="1100" spc="1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enti,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associazioni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territorio;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curare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rapporti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lang="it-IT" sz="1100" spc="-2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territorio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(Scuole,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Enti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soggetti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isti </a:t>
            </a:r>
            <a:r>
              <a:rPr lang="it-IT" sz="1100" spc="5" dirty="0" err="1">
                <a:solidFill>
                  <a:srgbClr val="23303B"/>
                </a:solidFill>
                <a:latin typeface="Arial"/>
                <a:cs typeface="Arial"/>
              </a:rPr>
              <a:t>tuzionali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, 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economico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produttivi,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culturali,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sociali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ecc.)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volti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all'implementazione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mission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d'istituto; 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raccogliere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pubblicizzare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anche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su giornali locali telematici </a:t>
            </a:r>
            <a:r>
              <a:rPr lang="it-IT" sz="1100" spc="-5" dirty="0">
                <a:solidFill>
                  <a:srgbClr val="23303B"/>
                </a:solidFill>
                <a:latin typeface="Arial"/>
                <a:cs typeface="Arial"/>
              </a:rPr>
              <a:t>iniziative </a:t>
            </a:r>
            <a:r>
              <a:rPr lang="it-IT" sz="1100" dirty="0">
                <a:solidFill>
                  <a:srgbClr val="23303B"/>
                </a:solidFill>
                <a:latin typeface="Arial"/>
                <a:cs typeface="Arial"/>
              </a:rPr>
              <a:t>significative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(progetti, 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attività </a:t>
            </a:r>
            <a:r>
              <a:rPr lang="it-IT" sz="1100" spc="15" dirty="0">
                <a:solidFill>
                  <a:srgbClr val="23303B"/>
                </a:solidFill>
                <a:latin typeface="Arial"/>
                <a:cs typeface="Arial"/>
              </a:rPr>
              <a:t>di sperimentazione, </a:t>
            </a:r>
            <a:r>
              <a:rPr lang="it-IT" sz="1100" spc="10" dirty="0">
                <a:solidFill>
                  <a:srgbClr val="23303B"/>
                </a:solidFill>
                <a:latin typeface="Arial"/>
                <a:cs typeface="Arial"/>
              </a:rPr>
              <a:t>partecipazione </a:t>
            </a:r>
            <a:r>
              <a:rPr lang="it-IT" sz="1100" spc="-10" dirty="0">
                <a:solidFill>
                  <a:srgbClr val="23303B"/>
                </a:solidFill>
                <a:latin typeface="Arial"/>
                <a:cs typeface="Arial"/>
              </a:rPr>
              <a:t>a </a:t>
            </a:r>
            <a:r>
              <a:rPr lang="it-IT" sz="1100" spc="20" dirty="0">
                <a:solidFill>
                  <a:srgbClr val="23303B"/>
                </a:solidFill>
                <a:latin typeface="Arial"/>
                <a:cs typeface="Arial"/>
              </a:rPr>
              <a:t>concorsi</a:t>
            </a:r>
            <a:r>
              <a:rPr lang="it-IT" sz="1100" spc="-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z="1100" spc="5" dirty="0">
                <a:solidFill>
                  <a:srgbClr val="23303B"/>
                </a:solidFill>
                <a:latin typeface="Arial"/>
                <a:cs typeface="Arial"/>
              </a:rPr>
              <a:t>ecc.).</a:t>
            </a:r>
            <a:endParaRPr lang="it-IT" sz="1100" dirty="0">
              <a:latin typeface="Arial"/>
              <a:cs typeface="Arial"/>
            </a:endParaRPr>
          </a:p>
        </p:txBody>
      </p:sp>
      <p:pic>
        <p:nvPicPr>
          <p:cNvPr id="4" name="Elemento grafico 3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4F1D857F-6B4D-4128-9DB6-2B93BF843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383" cy="7560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35"/>
              </a:spcBef>
            </a:pPr>
            <a:r>
              <a:rPr sz="2250" spc="-35" dirty="0"/>
              <a:t>ANIMATORE </a:t>
            </a:r>
            <a:r>
              <a:rPr sz="2250" spc="-30" dirty="0"/>
              <a:t>DIGITALE</a:t>
            </a:r>
            <a:r>
              <a:rPr sz="2250" spc="-10" dirty="0"/>
              <a:t> </a:t>
            </a:r>
            <a:r>
              <a:rPr sz="2250" spc="5" dirty="0"/>
              <a:t>e</a:t>
            </a:r>
            <a:endParaRPr sz="2250" dirty="0"/>
          </a:p>
          <a:p>
            <a:pPr marL="12700">
              <a:lnSpc>
                <a:spcPts val="2590"/>
              </a:lnSpc>
            </a:pPr>
            <a:r>
              <a:rPr sz="2250" spc="-10" dirty="0"/>
              <a:t>TEAM </a:t>
            </a:r>
            <a:r>
              <a:rPr sz="2250" spc="-5" dirty="0"/>
              <a:t>PER </a:t>
            </a:r>
            <a:r>
              <a:rPr sz="2250" spc="-35" dirty="0"/>
              <a:t>L’INNOVAZIONE</a:t>
            </a:r>
            <a:r>
              <a:rPr sz="2250" spc="-65" dirty="0"/>
              <a:t> </a:t>
            </a:r>
            <a:r>
              <a:rPr sz="2250" spc="-30" dirty="0"/>
              <a:t>DIGITALE</a:t>
            </a:r>
            <a:endParaRPr sz="2250" dirty="0"/>
          </a:p>
        </p:txBody>
      </p:sp>
      <p:sp>
        <p:nvSpPr>
          <p:cNvPr id="4" name="object 4"/>
          <p:cNvSpPr txBox="1"/>
          <p:nvPr/>
        </p:nvSpPr>
        <p:spPr>
          <a:xfrm>
            <a:off x="743448" y="2514914"/>
            <a:ext cx="9251451" cy="247381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273685">
              <a:lnSpc>
                <a:spcPct val="106800"/>
              </a:lnSpc>
              <a:spcBef>
                <a:spcPts val="35"/>
              </a:spcBef>
            </a:pP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L'animatore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digitale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ha un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ruolo strategico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nella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diffusione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dell'innovazione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digitale 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scuola (nota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17791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19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novembre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2015). </a:t>
            </a:r>
            <a:r>
              <a:rPr sz="1100" spc="-5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suo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profilo è  rivolto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a:</a:t>
            </a:r>
            <a:endParaRPr sz="1100" dirty="0">
              <a:latin typeface="Arial"/>
              <a:cs typeface="Arial"/>
            </a:endParaRPr>
          </a:p>
          <a:p>
            <a:pPr marL="426084" marR="269875" indent="-207010">
              <a:lnSpc>
                <a:spcPct val="98500"/>
              </a:lnSpc>
              <a:spcBef>
                <a:spcPts val="175"/>
              </a:spcBef>
              <a:buFont typeface="Symbol"/>
              <a:buChar char=""/>
              <a:tabLst>
                <a:tab pos="426084" algn="l"/>
                <a:tab pos="426720" algn="l"/>
              </a:tabLst>
            </a:pPr>
            <a:r>
              <a:rPr sz="1100" b="1" spc="35" dirty="0">
                <a:solidFill>
                  <a:srgbClr val="23303B"/>
                </a:solidFill>
                <a:latin typeface="Arial"/>
                <a:cs typeface="Arial"/>
              </a:rPr>
              <a:t>Formazione </a:t>
            </a:r>
            <a:r>
              <a:rPr sz="1100" b="1" spc="5" dirty="0">
                <a:solidFill>
                  <a:srgbClr val="23303B"/>
                </a:solidFill>
                <a:latin typeface="Arial"/>
                <a:cs typeface="Arial"/>
              </a:rPr>
              <a:t>interna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: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stimolare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formazione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interna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alla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scuola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negli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ambiti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PNSD,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attraverso l'organizzazione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laboratori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formativi 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(senza essere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necessariamente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un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formatore),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favorendo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l'animazione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partecipazione di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tutta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comunità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scolastica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alle attività 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formative,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come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ad esempio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quelle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organizzate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attraverso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gli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snodi</a:t>
            </a:r>
            <a:r>
              <a:rPr sz="1100" spc="-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formativi;</a:t>
            </a:r>
            <a:endParaRPr sz="1100" dirty="0">
              <a:latin typeface="Arial"/>
              <a:cs typeface="Arial"/>
            </a:endParaRPr>
          </a:p>
          <a:p>
            <a:pPr marL="426084" marR="340995" indent="-207010" algn="just">
              <a:lnSpc>
                <a:spcPct val="106800"/>
              </a:lnSpc>
              <a:buFont typeface="Symbol"/>
              <a:buChar char=""/>
              <a:tabLst>
                <a:tab pos="426720" algn="l"/>
              </a:tabLst>
            </a:pPr>
            <a:r>
              <a:rPr sz="1100" b="1" spc="30" dirty="0">
                <a:solidFill>
                  <a:srgbClr val="23303B"/>
                </a:solidFill>
                <a:latin typeface="Arial"/>
                <a:cs typeface="Arial"/>
              </a:rPr>
              <a:t>Coinvolgimento </a:t>
            </a:r>
            <a:r>
              <a:rPr sz="1100" b="1" spc="15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sz="1100" b="1" spc="35" dirty="0">
                <a:solidFill>
                  <a:srgbClr val="23303B"/>
                </a:solidFill>
                <a:latin typeface="Arial"/>
                <a:cs typeface="Arial"/>
              </a:rPr>
              <a:t>comunità </a:t>
            </a:r>
            <a:r>
              <a:rPr sz="1100" b="1" dirty="0">
                <a:solidFill>
                  <a:srgbClr val="23303B"/>
                </a:solidFill>
                <a:latin typeface="Arial"/>
                <a:cs typeface="Arial"/>
              </a:rPr>
              <a:t>scolastica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: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favorire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partecipazione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stimolare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il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protagonismo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degli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studenti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nell'organizzazione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di 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workshop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e altre attività,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anche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strutturate,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sui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temi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del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PNSD,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anche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attraverso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momenti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formativi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aperti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alle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famiglie 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ad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altri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attori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del 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territorio,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realizzazione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una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cultura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digitale</a:t>
            </a:r>
            <a:r>
              <a:rPr sz="1100" spc="-1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condivisa;</a:t>
            </a:r>
            <a:endParaRPr sz="1100" dirty="0">
              <a:latin typeface="Arial"/>
              <a:cs typeface="Arial"/>
            </a:endParaRPr>
          </a:p>
          <a:p>
            <a:pPr marL="426084" marR="86360" indent="-207010">
              <a:lnSpc>
                <a:spcPct val="101200"/>
              </a:lnSpc>
              <a:buFont typeface="Symbol"/>
              <a:buChar char=""/>
              <a:tabLst>
                <a:tab pos="426084" algn="l"/>
                <a:tab pos="426720" algn="l"/>
              </a:tabLst>
            </a:pPr>
            <a:r>
              <a:rPr sz="1100" b="1" spc="30" dirty="0">
                <a:solidFill>
                  <a:srgbClr val="23303B"/>
                </a:solidFill>
                <a:latin typeface="Arial"/>
                <a:cs typeface="Arial"/>
              </a:rPr>
              <a:t>Creazione di </a:t>
            </a:r>
            <a:r>
              <a:rPr sz="1100" b="1" spc="35" dirty="0">
                <a:solidFill>
                  <a:srgbClr val="23303B"/>
                </a:solidFill>
                <a:latin typeface="Arial"/>
                <a:cs typeface="Arial"/>
              </a:rPr>
              <a:t>soluzioni </a:t>
            </a:r>
            <a:r>
              <a:rPr sz="1100" b="1" spc="10" dirty="0">
                <a:solidFill>
                  <a:srgbClr val="23303B"/>
                </a:solidFill>
                <a:latin typeface="Arial"/>
                <a:cs typeface="Arial"/>
              </a:rPr>
              <a:t>innovative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: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individuare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soluzioni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metodologiche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tecnologiche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sostenibili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diffondere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all'interno </a:t>
            </a:r>
            <a:r>
              <a:rPr sz="1100" spc="20" dirty="0" err="1">
                <a:solidFill>
                  <a:srgbClr val="23303B"/>
                </a:solidFill>
                <a:latin typeface="Arial"/>
                <a:cs typeface="Arial"/>
              </a:rPr>
              <a:t>degli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25" dirty="0" err="1">
                <a:solidFill>
                  <a:srgbClr val="23303B"/>
                </a:solidFill>
                <a:latin typeface="Arial"/>
                <a:cs typeface="Arial"/>
              </a:rPr>
              <a:t>am</a:t>
            </a:r>
            <a:r>
              <a:rPr sz="1100" spc="15" dirty="0" err="1">
                <a:solidFill>
                  <a:srgbClr val="23303B"/>
                </a:solidFill>
                <a:latin typeface="Arial"/>
                <a:cs typeface="Arial"/>
              </a:rPr>
              <a:t>bienti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 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scuola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(es.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uso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particolari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strumenti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didattica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di cui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scuola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è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dotata;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la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pr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atica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di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una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metodologia 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comune;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informazione  su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innovazioni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esistenti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altre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scuole; un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laboratorio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di coding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tutti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gli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studenti), </a:t>
            </a:r>
            <a:r>
              <a:rPr sz="1100" spc="30" dirty="0" err="1">
                <a:solidFill>
                  <a:srgbClr val="23303B"/>
                </a:solidFill>
                <a:latin typeface="Arial"/>
                <a:cs typeface="Arial"/>
              </a:rPr>
              <a:t>coerent</a:t>
            </a:r>
            <a:r>
              <a:rPr sz="1100" dirty="0" err="1">
                <a:solidFill>
                  <a:srgbClr val="23303B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l'analisi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dei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fabbisogni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della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scuola</a:t>
            </a:r>
            <a:r>
              <a:rPr sz="1100" spc="-16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25" dirty="0" err="1">
                <a:solidFill>
                  <a:srgbClr val="23303B"/>
                </a:solidFill>
                <a:latin typeface="Arial"/>
                <a:cs typeface="Arial"/>
              </a:rPr>
              <a:t>stessa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,</a:t>
            </a:r>
            <a:r>
              <a:rPr lang="it-IT" sz="1100" spc="2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35" dirty="0" err="1">
                <a:solidFill>
                  <a:srgbClr val="23303B"/>
                </a:solidFill>
                <a:latin typeface="Arial"/>
                <a:cs typeface="Arial"/>
              </a:rPr>
              <a:t>anche</a:t>
            </a:r>
            <a:r>
              <a:rPr sz="1100" spc="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in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sinergia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con </a:t>
            </a: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attività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di assistenza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tecnica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condotta da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altre</a:t>
            </a:r>
            <a:r>
              <a:rPr sz="1100" spc="114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figure.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23303B"/>
                </a:solidFill>
                <a:latin typeface="Arial"/>
                <a:cs typeface="Arial"/>
              </a:rPr>
              <a:t>Nello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svolgimento </a:t>
            </a:r>
            <a:r>
              <a:rPr sz="1100" spc="10" dirty="0">
                <a:solidFill>
                  <a:srgbClr val="23303B"/>
                </a:solidFill>
                <a:latin typeface="Arial"/>
                <a:cs typeface="Arial"/>
              </a:rPr>
              <a:t>delle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sue </a:t>
            </a:r>
            <a:r>
              <a:rPr sz="1100" spc="20" dirty="0">
                <a:solidFill>
                  <a:srgbClr val="23303B"/>
                </a:solidFill>
                <a:latin typeface="Arial"/>
                <a:cs typeface="Arial"/>
              </a:rPr>
              <a:t>funzioni </a:t>
            </a:r>
            <a:r>
              <a:rPr sz="1100" spc="15" dirty="0">
                <a:solidFill>
                  <a:srgbClr val="23303B"/>
                </a:solidFill>
                <a:latin typeface="Arial"/>
                <a:cs typeface="Arial"/>
              </a:rPr>
              <a:t>l'animatore </a:t>
            </a:r>
            <a:r>
              <a:rPr sz="1100" spc="5" dirty="0">
                <a:solidFill>
                  <a:srgbClr val="23303B"/>
                </a:solidFill>
                <a:latin typeface="Arial"/>
                <a:cs typeface="Arial"/>
              </a:rPr>
              <a:t>digitale è </a:t>
            </a:r>
            <a:r>
              <a:rPr sz="1100" spc="25" dirty="0">
                <a:solidFill>
                  <a:srgbClr val="23303B"/>
                </a:solidFill>
                <a:latin typeface="Arial"/>
                <a:cs typeface="Arial"/>
              </a:rPr>
              <a:t>coadiuvato </a:t>
            </a:r>
            <a:r>
              <a:rPr sz="1100" spc="30" dirty="0">
                <a:solidFill>
                  <a:srgbClr val="23303B"/>
                </a:solidFill>
                <a:latin typeface="Arial"/>
                <a:cs typeface="Arial"/>
              </a:rPr>
              <a:t>dai docenti del </a:t>
            </a:r>
            <a:r>
              <a:rPr sz="1100" b="1" spc="5" dirty="0">
                <a:solidFill>
                  <a:srgbClr val="23303B"/>
                </a:solidFill>
                <a:latin typeface="Arial"/>
                <a:cs typeface="Arial"/>
              </a:rPr>
              <a:t>Team </a:t>
            </a:r>
            <a:r>
              <a:rPr sz="1100" b="1" spc="35" dirty="0">
                <a:solidFill>
                  <a:srgbClr val="23303B"/>
                </a:solidFill>
                <a:latin typeface="Arial"/>
                <a:cs typeface="Arial"/>
              </a:rPr>
              <a:t>per </a:t>
            </a:r>
            <a:r>
              <a:rPr sz="1100" b="1" spc="30" dirty="0">
                <a:solidFill>
                  <a:srgbClr val="23303B"/>
                </a:solidFill>
                <a:latin typeface="Arial"/>
                <a:cs typeface="Arial"/>
              </a:rPr>
              <a:t>l'innovazione</a:t>
            </a:r>
            <a:r>
              <a:rPr sz="1100" b="1" spc="8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100" b="1" spc="-10" dirty="0" err="1">
                <a:solidFill>
                  <a:srgbClr val="23303B"/>
                </a:solidFill>
                <a:latin typeface="Arial"/>
                <a:cs typeface="Arial"/>
              </a:rPr>
              <a:t>digitale</a:t>
            </a:r>
            <a:r>
              <a:rPr sz="1100" spc="-10" dirty="0">
                <a:solidFill>
                  <a:srgbClr val="23303B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481" y="1272225"/>
            <a:ext cx="9269417" cy="8758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65"/>
              </a:lnSpc>
              <a:spcBef>
                <a:spcPts val="130"/>
              </a:spcBef>
            </a:pPr>
            <a:r>
              <a:rPr sz="1900" spc="-25" dirty="0">
                <a:solidFill>
                  <a:srgbClr val="23303B"/>
                </a:solidFill>
                <a:latin typeface="Arial"/>
                <a:cs typeface="Arial"/>
              </a:rPr>
              <a:t>Prof</a:t>
            </a:r>
            <a:r>
              <a:rPr lang="it-IT" sz="1900" spc="-25" dirty="0" err="1">
                <a:solidFill>
                  <a:srgbClr val="23303B"/>
                </a:solidFill>
                <a:latin typeface="Arial"/>
                <a:cs typeface="Arial"/>
              </a:rPr>
              <a:t>essori</a:t>
            </a:r>
            <a:endParaRPr lang="it-IT" sz="1900" spc="-25" dirty="0">
              <a:solidFill>
                <a:srgbClr val="23303B"/>
              </a:solidFill>
              <a:latin typeface="Arial"/>
              <a:cs typeface="Arial"/>
            </a:endParaRPr>
          </a:p>
          <a:p>
            <a:pPr marL="12700">
              <a:lnSpc>
                <a:spcPts val="2165"/>
              </a:lnSpc>
              <a:spcBef>
                <a:spcPts val="130"/>
              </a:spcBef>
            </a:pPr>
            <a:r>
              <a:rPr lang="it-IT" sz="1900" spc="-40" dirty="0">
                <a:solidFill>
                  <a:srgbClr val="23303B"/>
                </a:solidFill>
                <a:latin typeface="Arial"/>
                <a:cs typeface="Arial"/>
              </a:rPr>
              <a:t>Roberto Olivieri (Animatore Digitale)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165"/>
              </a:lnSpc>
            </a:pPr>
            <a:r>
              <a:rPr lang="it-IT" sz="1900" spc="-35" dirty="0">
                <a:solidFill>
                  <a:srgbClr val="23303B"/>
                </a:solidFill>
                <a:latin typeface="Arial"/>
                <a:cs typeface="Arial"/>
              </a:rPr>
              <a:t>Mariangela Dell’Orco</a:t>
            </a:r>
            <a:r>
              <a:rPr sz="1900" spc="-40" dirty="0">
                <a:solidFill>
                  <a:srgbClr val="23303B"/>
                </a:solidFill>
                <a:latin typeface="Arial"/>
                <a:cs typeface="Arial"/>
              </a:rPr>
              <a:t>;</a:t>
            </a:r>
            <a:r>
              <a:rPr sz="1900" spc="-6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23303B"/>
                </a:solidFill>
                <a:latin typeface="Arial"/>
                <a:cs typeface="Arial"/>
              </a:rPr>
              <a:t>Maria</a:t>
            </a:r>
            <a:r>
              <a:rPr sz="1900" spc="-10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23303B"/>
                </a:solidFill>
                <a:latin typeface="Arial"/>
                <a:cs typeface="Arial"/>
              </a:rPr>
              <a:t>Liuzzi;</a:t>
            </a:r>
            <a:r>
              <a:rPr sz="1900" spc="-1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23303B"/>
                </a:solidFill>
                <a:latin typeface="Arial"/>
                <a:cs typeface="Arial"/>
              </a:rPr>
              <a:t>Anna</a:t>
            </a:r>
            <a:r>
              <a:rPr sz="1900" spc="-9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23303B"/>
                </a:solidFill>
                <a:latin typeface="Arial"/>
                <a:cs typeface="Arial"/>
              </a:rPr>
              <a:t>Maria</a:t>
            </a:r>
            <a:r>
              <a:rPr sz="1900" spc="-10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23303B"/>
                </a:solidFill>
                <a:latin typeface="Arial"/>
                <a:cs typeface="Arial"/>
              </a:rPr>
              <a:t>Messina</a:t>
            </a:r>
            <a:r>
              <a:rPr lang="it-IT" sz="1900" spc="-30" dirty="0">
                <a:solidFill>
                  <a:srgbClr val="23303B"/>
                </a:solidFill>
                <a:latin typeface="Arial"/>
                <a:cs typeface="Arial"/>
              </a:rPr>
              <a:t> (Team per l’innovazione digitale)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6" name="Elemento grafico 5" descr="Casa">
            <a:hlinkClick r:id="rId3" action="ppaction://hlinksldjump"/>
            <a:extLst>
              <a:ext uri="{FF2B5EF4-FFF2-40B4-BE49-F238E27FC236}">
                <a16:creationId xmlns:a16="http://schemas.microsoft.com/office/drawing/2014/main" id="{EE93249E-2F4F-423E-9A7E-AB8E0A2C3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700" y="70580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0145" cy="7562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327970" cy="7560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434897"/>
            <a:ext cx="10692130" cy="125730"/>
          </a:xfrm>
          <a:custGeom>
            <a:avLst/>
            <a:gdLst/>
            <a:ahLst/>
            <a:cxnLst/>
            <a:rect l="l" t="t" r="r" b="b"/>
            <a:pathLst>
              <a:path w="10692130" h="125729">
                <a:moveTo>
                  <a:pt x="0" y="125107"/>
                </a:moveTo>
                <a:lnTo>
                  <a:pt x="10691672" y="125107"/>
                </a:lnTo>
                <a:lnTo>
                  <a:pt x="10691672" y="0"/>
                </a:lnTo>
                <a:lnTo>
                  <a:pt x="0" y="0"/>
                </a:lnTo>
                <a:lnTo>
                  <a:pt x="0" y="125107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041" y="1452384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D38"/>
                </a:solidFill>
              </a:rPr>
              <a:t>DOCENTI</a:t>
            </a:r>
            <a:endParaRPr sz="2400" dirty="0"/>
          </a:p>
        </p:txBody>
      </p:sp>
      <p:sp>
        <p:nvSpPr>
          <p:cNvPr id="6" name="object 6"/>
          <p:cNvSpPr/>
          <p:nvPr/>
        </p:nvSpPr>
        <p:spPr>
          <a:xfrm>
            <a:off x="383842" y="622275"/>
            <a:ext cx="562870" cy="6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5832" y="863905"/>
            <a:ext cx="2153285" cy="280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35"/>
              </a:spcBef>
            </a:pPr>
            <a:r>
              <a:rPr sz="800" b="1" spc="25" dirty="0">
                <a:solidFill>
                  <a:srgbClr val="212D38"/>
                </a:solidFill>
                <a:latin typeface="Arial"/>
                <a:cs typeface="Arial"/>
              </a:rPr>
              <a:t>SCUOLA SECONDARIA </a:t>
            </a:r>
            <a:r>
              <a:rPr sz="800" b="1" spc="15" dirty="0">
                <a:solidFill>
                  <a:srgbClr val="212D38"/>
                </a:solidFill>
                <a:latin typeface="Arial"/>
                <a:cs typeface="Arial"/>
              </a:rPr>
              <a:t>DI </a:t>
            </a:r>
            <a:r>
              <a:rPr sz="800" b="1" spc="25" dirty="0">
                <a:solidFill>
                  <a:srgbClr val="212D38"/>
                </a:solidFill>
                <a:latin typeface="Arial"/>
                <a:cs typeface="Arial"/>
              </a:rPr>
              <a:t>PRIMO</a:t>
            </a:r>
            <a:r>
              <a:rPr sz="800" b="1" spc="-14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800" b="1" spc="25" dirty="0">
                <a:solidFill>
                  <a:srgbClr val="212D38"/>
                </a:solidFill>
                <a:latin typeface="Arial"/>
                <a:cs typeface="Arial"/>
              </a:rPr>
              <a:t>GRADO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1045"/>
              </a:lnSpc>
            </a:pPr>
            <a:r>
              <a:rPr sz="900" b="1" spc="-5" dirty="0">
                <a:solidFill>
                  <a:srgbClr val="212D38"/>
                </a:solidFill>
                <a:latin typeface="Arial"/>
                <a:cs typeface="Arial"/>
              </a:rPr>
              <a:t>“RICCARDO MONTERISI” -</a:t>
            </a:r>
            <a:r>
              <a:rPr sz="900" b="1" spc="-1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12D38"/>
                </a:solidFill>
                <a:latin typeface="Arial"/>
                <a:cs typeface="Arial"/>
              </a:rPr>
              <a:t>BISCEGLIE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056" y="2204897"/>
            <a:ext cx="2153285" cy="397480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solidFill>
                  <a:srgbClr val="212D38"/>
                </a:solidFill>
                <a:latin typeface="Arial"/>
                <a:cs typeface="Arial"/>
              </a:rPr>
              <a:t>I </a:t>
            </a: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docenti curano la formazione,  l'autoformazione e l'aggiornamento con  una attenzione particolare  all'affinamento delle competenze  relazionali e comunicative e all'impiego  delle nuove tecnologie nella didattica; si  dedicano alla formazione della classe  come gruppo e alla promozione dei  legami cooperativi </a:t>
            </a:r>
            <a:r>
              <a:rPr sz="1200" dirty="0">
                <a:solidFill>
                  <a:srgbClr val="212D38"/>
                </a:solidFill>
                <a:latin typeface="Arial"/>
                <a:cs typeface="Arial"/>
              </a:rPr>
              <a:t>fra </a:t>
            </a: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i suoi componenti,  nonché alla gestione degli eventuali  </a:t>
            </a:r>
            <a:r>
              <a:rPr sz="1200" dirty="0">
                <a:solidFill>
                  <a:srgbClr val="212D38"/>
                </a:solidFill>
                <a:latin typeface="Arial"/>
                <a:cs typeface="Arial"/>
              </a:rPr>
              <a:t>conflitti; </a:t>
            </a: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progettano e realizzano azioni  educative e didattiche adeguate  all'utenza; individuano obiettivi</a:t>
            </a:r>
            <a:r>
              <a:rPr sz="1200" spc="4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comuni</a:t>
            </a:r>
            <a:endParaRPr sz="1200" dirty="0">
              <a:latin typeface="Arial"/>
              <a:cs typeface="Arial"/>
            </a:endParaRPr>
          </a:p>
          <a:p>
            <a:pPr marL="12700" marR="419734">
              <a:lnSpc>
                <a:spcPts val="1380"/>
              </a:lnSpc>
            </a:pP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di apprendimento; determinano gli  indicatori disciplinari con i relativi  standard di</a:t>
            </a:r>
            <a:r>
              <a:rPr sz="1200" spc="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12D38"/>
                </a:solidFill>
                <a:latin typeface="Arial"/>
                <a:cs typeface="Arial"/>
              </a:rPr>
              <a:t>competenza.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001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003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7988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992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3993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995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5996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1998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8000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44001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7988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0003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7988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5992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91993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07995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23997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39998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56000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2001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7988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7990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03992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19994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35995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1997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67998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84000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00001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15990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1992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47994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3995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79997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95999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12000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28002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43991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59992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5994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91995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07997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23998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40000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56002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71991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87992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03994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19995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35997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151998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68000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583989" y="6262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13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6001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2003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7988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7992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3993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9995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95996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11998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28000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44001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7988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60003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7988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75992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91993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07995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23997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39998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56000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72001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7988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87990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03992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19994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35995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51997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67998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84000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00001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15990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31992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47994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63995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79997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95999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12000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28002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43991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59992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75994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91995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207997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23998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40000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56002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071991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287992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503994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19995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935997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151998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368000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00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583989" y="70815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13" y="0"/>
                </a:lnTo>
              </a:path>
            </a:pathLst>
          </a:custGeom>
          <a:ln w="3175">
            <a:solidFill>
              <a:srgbClr val="000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7" name="Immagine 116">
            <a:extLst>
              <a:ext uri="{FF2B5EF4-FFF2-40B4-BE49-F238E27FC236}">
                <a16:creationId xmlns:a16="http://schemas.microsoft.com/office/drawing/2014/main" id="{42B92969-67A3-4C42-9A01-4BAFEADCD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46" y="1649847"/>
            <a:ext cx="7767652" cy="5431698"/>
          </a:xfrm>
          <a:prstGeom prst="rect">
            <a:avLst/>
          </a:prstGeom>
        </p:spPr>
      </p:pic>
      <p:pic>
        <p:nvPicPr>
          <p:cNvPr id="110" name="Elemento grafico 109" descr="Casa">
            <a:hlinkClick r:id="rId6" action="ppaction://hlinksldjump"/>
            <a:extLst>
              <a:ext uri="{FF2B5EF4-FFF2-40B4-BE49-F238E27FC236}">
                <a16:creationId xmlns:a16="http://schemas.microsoft.com/office/drawing/2014/main" id="{35399B9B-23E0-49D0-AF0A-168453318B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45379" y="7117074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658" y="631941"/>
            <a:ext cx="2066289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0" dirty="0"/>
              <a:t>DIPARTIMENTI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7639" y="3459728"/>
            <a:ext cx="5662930" cy="101951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Il Referente (o i referenti) di dipartimento, eletto dai membri del dipartimento stesso ha un ruolo fondamentale:</a:t>
            </a:r>
          </a:p>
          <a:p>
            <a:pPr marL="426084" indent="-207010">
              <a:buFont typeface="Symbol"/>
              <a:buChar char=""/>
            </a:pP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funge da moderatore nel corso dei dibattiti;</a:t>
            </a:r>
          </a:p>
          <a:p>
            <a:pPr marL="426084" indent="-207010">
              <a:buFont typeface="Symbol"/>
              <a:buChar char=""/>
            </a:pP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si fa promotore dell'adeguamento alle novità in ambito didattico, focalizzando l'attenzione sul concetto di competenza e sul nuovo modo di programmare;</a:t>
            </a:r>
          </a:p>
          <a:p>
            <a:pPr marL="426084" indent="-207010">
              <a:buFont typeface="Symbol"/>
              <a:buChar char=""/>
            </a:pPr>
            <a:r>
              <a:rPr lang="it-IT" sz="1100" spc="35" dirty="0">
                <a:solidFill>
                  <a:srgbClr val="23303B"/>
                </a:solidFill>
                <a:latin typeface="Arial"/>
                <a:cs typeface="Arial"/>
              </a:rPr>
              <a:t>cura l'aspetto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di relazione con la dirigenza rispetto a quanto emerso dal dibattito.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776" y="970540"/>
            <a:ext cx="6462395" cy="22813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pc="-35" dirty="0">
                <a:solidFill>
                  <a:srgbClr val="23303B"/>
                </a:solidFill>
                <a:latin typeface="Arial"/>
                <a:cs typeface="Arial"/>
              </a:rPr>
              <a:t>Prof</a:t>
            </a:r>
            <a:r>
              <a:rPr lang="it-IT" spc="-35" dirty="0" err="1">
                <a:solidFill>
                  <a:srgbClr val="23303B"/>
                </a:solidFill>
                <a:latin typeface="Arial"/>
                <a:cs typeface="Arial"/>
              </a:rPr>
              <a:t>essori</a:t>
            </a:r>
            <a:endParaRPr lang="it-IT" spc="-35" dirty="0">
              <a:solidFill>
                <a:srgbClr val="23303B"/>
              </a:solidFill>
              <a:latin typeface="Arial"/>
              <a:cs typeface="Arial"/>
            </a:endParaRPr>
          </a:p>
          <a:p>
            <a:pPr marL="12700">
              <a:spcBef>
                <a:spcPts val="110"/>
              </a:spcBef>
            </a:pPr>
            <a:r>
              <a:rPr lang="it-IT" spc="-5" dirty="0">
                <a:solidFill>
                  <a:srgbClr val="23303B"/>
                </a:solidFill>
                <a:latin typeface="Arial"/>
                <a:cs typeface="Arial"/>
              </a:rPr>
              <a:t>Rosa </a:t>
            </a:r>
            <a:r>
              <a:rPr lang="it-IT" spc="-5" dirty="0" err="1">
                <a:solidFill>
                  <a:srgbClr val="23303B"/>
                </a:solidFill>
                <a:latin typeface="Arial"/>
                <a:cs typeface="Arial"/>
              </a:rPr>
              <a:t>Naglieri</a:t>
            </a:r>
            <a:r>
              <a:rPr lang="it-IT" spc="-5" dirty="0">
                <a:solidFill>
                  <a:srgbClr val="23303B"/>
                </a:solidFill>
                <a:latin typeface="Arial"/>
                <a:cs typeface="Arial"/>
              </a:rPr>
              <a:t>  e Valeria Sollecito </a:t>
            </a:r>
            <a:r>
              <a:rPr spc="-35" dirty="0">
                <a:solidFill>
                  <a:srgbClr val="23303B"/>
                </a:solidFill>
                <a:latin typeface="Arial"/>
                <a:cs typeface="Arial"/>
              </a:rPr>
              <a:t>(</a:t>
            </a:r>
            <a:r>
              <a:rPr lang="it-IT" spc="-35" dirty="0">
                <a:solidFill>
                  <a:srgbClr val="23303B"/>
                </a:solidFill>
                <a:latin typeface="Arial"/>
                <a:cs typeface="Arial"/>
              </a:rPr>
              <a:t>L</a:t>
            </a:r>
            <a:r>
              <a:rPr spc="-35" dirty="0" err="1">
                <a:solidFill>
                  <a:srgbClr val="23303B"/>
                </a:solidFill>
                <a:latin typeface="Arial"/>
                <a:cs typeface="Arial"/>
              </a:rPr>
              <a:t>ettere</a:t>
            </a:r>
            <a:r>
              <a:rPr spc="-35" dirty="0">
                <a:solidFill>
                  <a:srgbClr val="23303B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 marL="12700" marR="5080" indent="-635">
              <a:spcBef>
                <a:spcPts val="155"/>
              </a:spcBef>
            </a:pPr>
            <a:r>
              <a:rPr spc="-25" dirty="0">
                <a:solidFill>
                  <a:srgbClr val="23303B"/>
                </a:solidFill>
                <a:latin typeface="Arial"/>
                <a:cs typeface="Arial"/>
              </a:rPr>
              <a:t>Silvia </a:t>
            </a:r>
            <a:r>
              <a:rPr spc="-55" dirty="0" err="1">
                <a:solidFill>
                  <a:srgbClr val="23303B"/>
                </a:solidFill>
                <a:latin typeface="Arial"/>
                <a:cs typeface="Arial"/>
              </a:rPr>
              <a:t>Maenza</a:t>
            </a:r>
            <a:r>
              <a:rPr spc="-5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pc="-35" dirty="0">
                <a:solidFill>
                  <a:srgbClr val="23303B"/>
                </a:solidFill>
                <a:latin typeface="Arial"/>
                <a:cs typeface="Arial"/>
              </a:rPr>
              <a:t>e </a:t>
            </a:r>
            <a:r>
              <a:rPr spc="-40" dirty="0">
                <a:solidFill>
                  <a:srgbClr val="23303B"/>
                </a:solidFill>
                <a:latin typeface="Arial"/>
                <a:cs typeface="Arial"/>
              </a:rPr>
              <a:t>Caterina </a:t>
            </a:r>
            <a:r>
              <a:rPr spc="-50" dirty="0" err="1">
                <a:solidFill>
                  <a:srgbClr val="23303B"/>
                </a:solidFill>
                <a:latin typeface="Arial"/>
                <a:cs typeface="Arial"/>
              </a:rPr>
              <a:t>Rigante</a:t>
            </a:r>
            <a:r>
              <a:rPr spc="-5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23303B"/>
                </a:solidFill>
                <a:latin typeface="Arial"/>
                <a:cs typeface="Arial"/>
              </a:rPr>
              <a:t>(</a:t>
            </a:r>
            <a:r>
              <a:rPr lang="it-IT" spc="-35" dirty="0">
                <a:solidFill>
                  <a:srgbClr val="23303B"/>
                </a:solidFill>
                <a:latin typeface="Arial"/>
                <a:cs typeface="Arial"/>
              </a:rPr>
              <a:t>Matematica</a:t>
            </a:r>
            <a:r>
              <a:rPr spc="-3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23303B"/>
                </a:solidFill>
                <a:latin typeface="Arial"/>
                <a:cs typeface="Arial"/>
              </a:rPr>
              <a:t>e</a:t>
            </a:r>
            <a:r>
              <a:rPr spc="-28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40" dirty="0" err="1">
                <a:solidFill>
                  <a:srgbClr val="23303B"/>
                </a:solidFill>
                <a:latin typeface="Arial"/>
                <a:cs typeface="Arial"/>
              </a:rPr>
              <a:t>scienze</a:t>
            </a:r>
            <a:r>
              <a:rPr spc="-40" dirty="0">
                <a:solidFill>
                  <a:srgbClr val="23303B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 marL="12700"/>
            <a:r>
              <a:rPr lang="it-IT" spc="-40" dirty="0">
                <a:solidFill>
                  <a:srgbClr val="23303B"/>
                </a:solidFill>
                <a:latin typeface="Arial"/>
                <a:cs typeface="Arial"/>
              </a:rPr>
              <a:t>Elisabetta </a:t>
            </a:r>
            <a:r>
              <a:rPr lang="it-IT" spc="-40" dirty="0" err="1">
                <a:solidFill>
                  <a:srgbClr val="23303B"/>
                </a:solidFill>
                <a:latin typeface="Arial"/>
                <a:cs typeface="Arial"/>
              </a:rPr>
              <a:t>Mastrototaro</a:t>
            </a:r>
            <a:r>
              <a:rPr lang="it-IT" spc="-40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23303B"/>
                </a:solidFill>
                <a:latin typeface="Arial"/>
                <a:cs typeface="Arial"/>
              </a:rPr>
              <a:t>(</a:t>
            </a:r>
            <a:r>
              <a:rPr lang="it-IT" spc="-40" dirty="0">
                <a:solidFill>
                  <a:srgbClr val="23303B"/>
                </a:solidFill>
                <a:latin typeface="Arial"/>
                <a:cs typeface="Arial"/>
              </a:rPr>
              <a:t>L</a:t>
            </a:r>
            <a:r>
              <a:rPr spc="-40" dirty="0" err="1">
                <a:solidFill>
                  <a:srgbClr val="23303B"/>
                </a:solidFill>
                <a:latin typeface="Arial"/>
                <a:cs typeface="Arial"/>
              </a:rPr>
              <a:t>ingue</a:t>
            </a:r>
            <a:r>
              <a:rPr lang="it-IT" spc="-40" dirty="0">
                <a:solidFill>
                  <a:srgbClr val="23303B"/>
                </a:solidFill>
                <a:latin typeface="Arial"/>
                <a:cs typeface="Arial"/>
              </a:rPr>
              <a:t> straniere</a:t>
            </a:r>
            <a:r>
              <a:rPr spc="-40" dirty="0">
                <a:solidFill>
                  <a:srgbClr val="23303B"/>
                </a:solidFill>
                <a:latin typeface="Arial"/>
                <a:cs typeface="Arial"/>
              </a:rPr>
              <a:t>)</a:t>
            </a:r>
            <a:endParaRPr lang="it-IT" spc="-40" dirty="0">
              <a:solidFill>
                <a:srgbClr val="23303B"/>
              </a:solidFill>
              <a:latin typeface="Arial"/>
              <a:cs typeface="Arial"/>
            </a:endParaRPr>
          </a:p>
          <a:p>
            <a:pPr marL="12700"/>
            <a:r>
              <a:rPr lang="it-IT" spc="-25" dirty="0">
                <a:solidFill>
                  <a:srgbClr val="23303B"/>
                </a:solidFill>
                <a:latin typeface="Arial"/>
                <a:cs typeface="Arial"/>
              </a:rPr>
              <a:t>Roberto Olivieri </a:t>
            </a:r>
            <a:r>
              <a:rPr lang="it-IT" spc="-45" dirty="0">
                <a:solidFill>
                  <a:srgbClr val="23303B"/>
                </a:solidFill>
                <a:latin typeface="Arial"/>
                <a:cs typeface="Arial"/>
              </a:rPr>
              <a:t>(Tecnologia)</a:t>
            </a:r>
          </a:p>
          <a:p>
            <a:pPr marL="12700"/>
            <a:r>
              <a:rPr lang="it-IT" spc="-25" dirty="0">
                <a:solidFill>
                  <a:srgbClr val="23303B"/>
                </a:solidFill>
                <a:latin typeface="Arial"/>
                <a:cs typeface="Arial"/>
              </a:rPr>
              <a:t>Rosa</a:t>
            </a:r>
            <a:r>
              <a:rPr lang="it-IT" spc="-18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pc="-55" dirty="0">
                <a:solidFill>
                  <a:srgbClr val="23303B"/>
                </a:solidFill>
                <a:latin typeface="Arial"/>
                <a:cs typeface="Arial"/>
              </a:rPr>
              <a:t>Angela</a:t>
            </a:r>
            <a:r>
              <a:rPr lang="it-IT" spc="-114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pc="-50" dirty="0" err="1">
                <a:solidFill>
                  <a:srgbClr val="23303B"/>
                </a:solidFill>
                <a:latin typeface="Arial"/>
                <a:cs typeface="Arial"/>
              </a:rPr>
              <a:t>Mastromarino</a:t>
            </a:r>
            <a:r>
              <a:rPr lang="it-IT" spc="-50" dirty="0">
                <a:solidFill>
                  <a:srgbClr val="23303B"/>
                </a:solidFill>
                <a:latin typeface="Arial"/>
                <a:cs typeface="Arial"/>
              </a:rPr>
              <a:t> (A</a:t>
            </a:r>
            <a:r>
              <a:rPr lang="it-IT" spc="-30" dirty="0">
                <a:solidFill>
                  <a:srgbClr val="23303B"/>
                </a:solidFill>
                <a:latin typeface="Arial"/>
                <a:cs typeface="Arial"/>
              </a:rPr>
              <a:t>rte)</a:t>
            </a:r>
            <a:endParaRPr lang="it-IT" spc="-45" dirty="0">
              <a:solidFill>
                <a:srgbClr val="23303B"/>
              </a:solidFill>
              <a:latin typeface="Arial"/>
              <a:cs typeface="Arial"/>
            </a:endParaRPr>
          </a:p>
          <a:p>
            <a:pPr marL="12700"/>
            <a:r>
              <a:rPr spc="-25" dirty="0">
                <a:solidFill>
                  <a:srgbClr val="23303B"/>
                </a:solidFill>
                <a:latin typeface="Arial"/>
                <a:cs typeface="Arial"/>
              </a:rPr>
              <a:t>Cecilia</a:t>
            </a:r>
            <a:r>
              <a:rPr spc="-409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lang="it-IT" spc="-409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55" dirty="0" err="1">
                <a:solidFill>
                  <a:srgbClr val="23303B"/>
                </a:solidFill>
                <a:latin typeface="Arial"/>
                <a:cs typeface="Arial"/>
              </a:rPr>
              <a:t>Gigante</a:t>
            </a:r>
            <a:r>
              <a:rPr spc="-5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23303B"/>
                </a:solidFill>
                <a:latin typeface="Arial"/>
                <a:cs typeface="Arial"/>
              </a:rPr>
              <a:t>(</a:t>
            </a:r>
            <a:r>
              <a:rPr lang="it-IT" spc="-35" dirty="0">
                <a:solidFill>
                  <a:srgbClr val="23303B"/>
                </a:solidFill>
                <a:latin typeface="Arial"/>
                <a:cs typeface="Arial"/>
              </a:rPr>
              <a:t>M</a:t>
            </a:r>
            <a:r>
              <a:rPr spc="-35" dirty="0" err="1">
                <a:solidFill>
                  <a:srgbClr val="23303B"/>
                </a:solidFill>
                <a:latin typeface="Arial"/>
                <a:cs typeface="Arial"/>
              </a:rPr>
              <a:t>usica</a:t>
            </a:r>
            <a:r>
              <a:rPr spc="-35" dirty="0">
                <a:solidFill>
                  <a:srgbClr val="23303B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  <a:p>
            <a:pPr marL="12700" marR="805815">
              <a:spcBef>
                <a:spcPts val="95"/>
              </a:spcBef>
            </a:pPr>
            <a:r>
              <a:rPr spc="-5" dirty="0" err="1">
                <a:solidFill>
                  <a:srgbClr val="23303B"/>
                </a:solidFill>
                <a:latin typeface="Arial"/>
                <a:cs typeface="Arial"/>
              </a:rPr>
              <a:t>Saverio</a:t>
            </a:r>
            <a:r>
              <a:rPr spc="-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5" dirty="0" err="1">
                <a:solidFill>
                  <a:srgbClr val="23303B"/>
                </a:solidFill>
                <a:latin typeface="Arial"/>
                <a:cs typeface="Arial"/>
              </a:rPr>
              <a:t>Milillo</a:t>
            </a:r>
            <a:r>
              <a:rPr spc="-5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23303B"/>
                </a:solidFill>
                <a:latin typeface="Arial"/>
                <a:cs typeface="Arial"/>
              </a:rPr>
              <a:t>(</a:t>
            </a:r>
            <a:r>
              <a:rPr lang="it-IT" spc="-40" dirty="0">
                <a:solidFill>
                  <a:srgbClr val="23303B"/>
                </a:solidFill>
                <a:latin typeface="Arial"/>
                <a:cs typeface="Arial"/>
              </a:rPr>
              <a:t>E</a:t>
            </a:r>
            <a:r>
              <a:rPr spc="-40" dirty="0">
                <a:solidFill>
                  <a:srgbClr val="23303B"/>
                </a:solidFill>
                <a:latin typeface="Arial"/>
                <a:cs typeface="Arial"/>
              </a:rPr>
              <a:t>d.</a:t>
            </a:r>
            <a:r>
              <a:rPr spc="-114" dirty="0">
                <a:solidFill>
                  <a:srgbClr val="23303B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srgbClr val="23303B"/>
                </a:solidFill>
                <a:latin typeface="Arial"/>
                <a:cs typeface="Arial"/>
              </a:rPr>
              <a:t>Fisica)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5" name="Elemento grafico 4" descr="Casa">
            <a:hlinkClick r:id="rId2" action="ppaction://hlinksldjump"/>
            <a:extLst>
              <a:ext uri="{FF2B5EF4-FFF2-40B4-BE49-F238E27FC236}">
                <a16:creationId xmlns:a16="http://schemas.microsoft.com/office/drawing/2014/main" id="{C54EB614-C758-44FC-B03E-EAE0A81AB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0145" cy="7562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2" y="0"/>
            <a:ext cx="7593670" cy="7560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4" y="7434897"/>
            <a:ext cx="10687685" cy="125730"/>
          </a:xfrm>
          <a:custGeom>
            <a:avLst/>
            <a:gdLst/>
            <a:ahLst/>
            <a:cxnLst/>
            <a:rect l="l" t="t" r="r" b="b"/>
            <a:pathLst>
              <a:path w="10687685" h="125729">
                <a:moveTo>
                  <a:pt x="10687438" y="125107"/>
                </a:moveTo>
                <a:lnTo>
                  <a:pt x="10687438" y="0"/>
                </a:lnTo>
                <a:lnTo>
                  <a:pt x="0" y="0"/>
                </a:lnTo>
                <a:lnTo>
                  <a:pt x="0" y="125107"/>
                </a:lnTo>
                <a:lnTo>
                  <a:pt x="10687438" y="125107"/>
                </a:lnTo>
                <a:close/>
              </a:path>
            </a:pathLst>
          </a:custGeom>
          <a:solidFill>
            <a:srgbClr val="E87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8500" y="533501"/>
            <a:ext cx="2108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D38"/>
                </a:solidFill>
              </a:rPr>
              <a:t>COMMISSIONI</a:t>
            </a:r>
            <a:endParaRPr sz="2400" dirty="0"/>
          </a:p>
        </p:txBody>
      </p:sp>
      <p:sp>
        <p:nvSpPr>
          <p:cNvPr id="6" name="object 6"/>
          <p:cNvSpPr/>
          <p:nvPr/>
        </p:nvSpPr>
        <p:spPr>
          <a:xfrm>
            <a:off x="6616985" y="538891"/>
            <a:ext cx="562870" cy="605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6640" y="880879"/>
            <a:ext cx="2563495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</a:pPr>
            <a:r>
              <a:rPr sz="1000" b="1" dirty="0">
                <a:solidFill>
                  <a:srgbClr val="212D38"/>
                </a:solidFill>
                <a:latin typeface="Arial"/>
                <a:cs typeface="Arial"/>
              </a:rPr>
              <a:t>SCUOLA SECONDARIA DI PRIMO</a:t>
            </a:r>
            <a:r>
              <a:rPr sz="1000" b="1" spc="-18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12D38"/>
                </a:solidFill>
                <a:latin typeface="Arial"/>
                <a:cs typeface="Arial"/>
              </a:rPr>
              <a:t>GRADO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sz="1050" b="1" spc="10" dirty="0">
                <a:solidFill>
                  <a:srgbClr val="212D38"/>
                </a:solidFill>
                <a:latin typeface="Arial"/>
                <a:cs typeface="Arial"/>
              </a:rPr>
              <a:t>“RICCARDO MONTERISI” </a:t>
            </a:r>
            <a:r>
              <a:rPr sz="1050" b="1" spc="5" dirty="0">
                <a:solidFill>
                  <a:srgbClr val="212D38"/>
                </a:solidFill>
                <a:latin typeface="Arial"/>
                <a:cs typeface="Arial"/>
              </a:rPr>
              <a:t>-</a:t>
            </a:r>
            <a:r>
              <a:rPr sz="1050" b="1" spc="-4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212D38"/>
                </a:solidFill>
                <a:latin typeface="Arial"/>
                <a:cs typeface="Arial"/>
              </a:rPr>
              <a:t>BISCEGLIE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299" y="993029"/>
            <a:ext cx="6557555" cy="618630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600710">
              <a:lnSpc>
                <a:spcPts val="2120"/>
              </a:lnSpc>
              <a:spcBef>
                <a:spcPts val="400"/>
              </a:spcBef>
            </a:pPr>
            <a:r>
              <a:rPr lang="it-IT" b="1" dirty="0">
                <a:solidFill>
                  <a:srgbClr val="212D38"/>
                </a:solidFill>
                <a:latin typeface="Arial"/>
                <a:cs typeface="Arial"/>
              </a:rPr>
              <a:t>Commissione </a:t>
            </a:r>
            <a:r>
              <a:rPr lang="it-IT" b="1" spc="-10" dirty="0">
                <a:solidFill>
                  <a:srgbClr val="212D38"/>
                </a:solidFill>
                <a:latin typeface="Arial"/>
                <a:cs typeface="Arial"/>
              </a:rPr>
              <a:t>PTOF</a:t>
            </a:r>
          </a:p>
          <a:p>
            <a:pPr marL="12700" marR="600710">
              <a:lnSpc>
                <a:spcPts val="2120"/>
              </a:lnSpc>
              <a:spcBef>
                <a:spcPts val="400"/>
              </a:spcBef>
            </a:pPr>
            <a:r>
              <a:rPr lang="it-IT" sz="1400" spc="-10" dirty="0">
                <a:solidFill>
                  <a:srgbClr val="212D38"/>
                </a:solidFill>
                <a:latin typeface="Arial"/>
                <a:cs typeface="Arial"/>
              </a:rPr>
              <a:t>Proff.</a:t>
            </a:r>
            <a:r>
              <a:rPr lang="it-IT" sz="1400" b="1" spc="-1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Teresa Angarano , Nunzia M. Cappelletti, Mariangela Dell’Orco,   Maria Pia Facchini, Cecilia T.F. </a:t>
            </a:r>
            <a:r>
              <a:rPr lang="it-IT" sz="1400" dirty="0">
                <a:solidFill>
                  <a:srgbClr val="212D38"/>
                </a:solidFill>
                <a:latin typeface="Arial"/>
                <a:cs typeface="Arial"/>
              </a:rPr>
              <a:t>Gigante, </a:t>
            </a:r>
            <a:r>
              <a:rPr lang="it-IT" sz="1400" dirty="0" err="1">
                <a:solidFill>
                  <a:srgbClr val="212D38"/>
                </a:solidFill>
                <a:latin typeface="Arial"/>
                <a:cs typeface="Arial"/>
              </a:rPr>
              <a:t>Graziamaria</a:t>
            </a:r>
            <a:r>
              <a:rPr lang="it-IT" sz="1400" dirty="0">
                <a:solidFill>
                  <a:srgbClr val="212D38"/>
                </a:solidFill>
                <a:latin typeface="Arial"/>
                <a:cs typeface="Arial"/>
              </a:rPr>
              <a:t> Labianca,  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Rosa </a:t>
            </a:r>
            <a:r>
              <a:rPr lang="it-IT" sz="1400" spc="-5" dirty="0" err="1">
                <a:solidFill>
                  <a:srgbClr val="212D38"/>
                </a:solidFill>
                <a:latin typeface="Arial"/>
                <a:cs typeface="Arial"/>
              </a:rPr>
              <a:t>Naglieri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, Caterina</a:t>
            </a:r>
            <a:r>
              <a:rPr lang="it-IT" sz="1400" spc="1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Rigante, Valeria Sollecito</a:t>
            </a:r>
            <a:endParaRPr lang="it-IT" sz="1400" dirty="0">
              <a:latin typeface="Arial"/>
              <a:cs typeface="Arial"/>
            </a:endParaRPr>
          </a:p>
          <a:p>
            <a:pPr marL="12700" marR="917575">
              <a:lnSpc>
                <a:spcPts val="2120"/>
              </a:lnSpc>
              <a:spcBef>
                <a:spcPts val="2135"/>
              </a:spcBef>
            </a:pPr>
            <a:r>
              <a:rPr lang="it-IT" b="1" dirty="0">
                <a:solidFill>
                  <a:srgbClr val="212D38"/>
                </a:solidFill>
                <a:latin typeface="Arial"/>
                <a:cs typeface="Arial"/>
              </a:rPr>
              <a:t>Commissione Visite </a:t>
            </a:r>
            <a:r>
              <a:rPr lang="it-IT" b="1" spc="-5" dirty="0">
                <a:solidFill>
                  <a:srgbClr val="212D38"/>
                </a:solidFill>
                <a:latin typeface="Arial"/>
                <a:cs typeface="Arial"/>
              </a:rPr>
              <a:t>e </a:t>
            </a:r>
            <a:r>
              <a:rPr lang="it-IT" b="1" dirty="0">
                <a:solidFill>
                  <a:srgbClr val="212D38"/>
                </a:solidFill>
                <a:latin typeface="Arial"/>
                <a:cs typeface="Arial"/>
              </a:rPr>
              <a:t>viaggi di istruzione                      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Proff. Mariangela Dell’Orco, Anna Maria A. </a:t>
            </a:r>
            <a:r>
              <a:rPr lang="it-IT" sz="1400" spc="-5" dirty="0" err="1">
                <a:solidFill>
                  <a:srgbClr val="212D38"/>
                </a:solidFill>
                <a:latin typeface="Arial"/>
                <a:cs typeface="Arial"/>
              </a:rPr>
              <a:t>Giangaspero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,                  Rosa Angela </a:t>
            </a:r>
            <a:r>
              <a:rPr lang="it-IT" sz="1400" dirty="0" err="1">
                <a:solidFill>
                  <a:srgbClr val="212D38"/>
                </a:solidFill>
                <a:latin typeface="Arial"/>
                <a:cs typeface="Arial"/>
              </a:rPr>
              <a:t>Mastromarino</a:t>
            </a:r>
            <a:r>
              <a:rPr lang="it-IT" sz="1400" dirty="0">
                <a:solidFill>
                  <a:srgbClr val="212D38"/>
                </a:solidFill>
                <a:latin typeface="Arial"/>
                <a:cs typeface="Arial"/>
              </a:rPr>
              <a:t>, Vincenzo Todisco</a:t>
            </a:r>
            <a:endParaRPr lang="it-IT" sz="1400" dirty="0">
              <a:latin typeface="Arial"/>
              <a:cs typeface="Arial"/>
            </a:endParaRPr>
          </a:p>
          <a:p>
            <a:pPr marL="12700">
              <a:lnSpc>
                <a:spcPts val="2260"/>
              </a:lnSpc>
              <a:spcBef>
                <a:spcPts val="1845"/>
              </a:spcBef>
            </a:pPr>
            <a:r>
              <a:rPr lang="it-IT" b="1" dirty="0">
                <a:solidFill>
                  <a:srgbClr val="212D38"/>
                </a:solidFill>
                <a:latin typeface="Arial"/>
                <a:cs typeface="Arial"/>
              </a:rPr>
              <a:t>Commissione </a:t>
            </a:r>
            <a:r>
              <a:rPr lang="it-IT" b="1" spc="-30" dirty="0">
                <a:solidFill>
                  <a:srgbClr val="212D38"/>
                </a:solidFill>
                <a:latin typeface="Arial"/>
                <a:cs typeface="Arial"/>
              </a:rPr>
              <a:t>Teatro e Cinema</a:t>
            </a:r>
            <a:endParaRPr lang="it-IT" dirty="0">
              <a:latin typeface="Arial"/>
              <a:cs typeface="Arial"/>
            </a:endParaRPr>
          </a:p>
          <a:p>
            <a:pPr marL="12700">
              <a:lnSpc>
                <a:spcPts val="2260"/>
              </a:lnSpc>
            </a:pP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Proff. Lucia Grazia </a:t>
            </a:r>
            <a:r>
              <a:rPr lang="it-IT" sz="1400" dirty="0">
                <a:solidFill>
                  <a:srgbClr val="212D38"/>
                </a:solidFill>
                <a:latin typeface="Arial"/>
                <a:cs typeface="Arial"/>
              </a:rPr>
              <a:t>Binetti, Anna Maria Crocetta, Paola Di </a:t>
            </a:r>
            <a:r>
              <a:rPr lang="it-IT" sz="1400" dirty="0" err="1">
                <a:solidFill>
                  <a:srgbClr val="212D38"/>
                </a:solidFill>
                <a:latin typeface="Arial"/>
                <a:cs typeface="Arial"/>
              </a:rPr>
              <a:t>Cintio</a:t>
            </a:r>
            <a:endParaRPr lang="it-IT" sz="1400" dirty="0">
              <a:latin typeface="Arial"/>
              <a:cs typeface="Arial"/>
            </a:endParaRPr>
          </a:p>
          <a:p>
            <a:pPr marL="12700">
              <a:lnSpc>
                <a:spcPts val="2260"/>
              </a:lnSpc>
              <a:spcBef>
                <a:spcPts val="1845"/>
              </a:spcBef>
            </a:pPr>
            <a:r>
              <a:rPr lang="it-IT" b="1" dirty="0">
                <a:solidFill>
                  <a:srgbClr val="212D38"/>
                </a:solidFill>
                <a:latin typeface="Arial"/>
                <a:cs typeface="Arial"/>
              </a:rPr>
              <a:t>Commissione progetti </a:t>
            </a:r>
            <a:r>
              <a:rPr lang="it-IT" b="1" spc="-5" dirty="0">
                <a:solidFill>
                  <a:srgbClr val="212D38"/>
                </a:solidFill>
                <a:latin typeface="Arial"/>
                <a:cs typeface="Arial"/>
              </a:rPr>
              <a:t>Erasmus+                                         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Proff. </a:t>
            </a:r>
            <a:r>
              <a:rPr lang="it-IT" sz="1400" spc="-40" dirty="0">
                <a:solidFill>
                  <a:srgbClr val="212D38"/>
                </a:solidFill>
                <a:latin typeface="Arial"/>
                <a:cs typeface="Arial"/>
              </a:rPr>
              <a:t>Teresa 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Angarano, Michela </a:t>
            </a:r>
            <a:r>
              <a:rPr lang="it-IT" sz="1400" spc="-5" dirty="0" err="1">
                <a:solidFill>
                  <a:srgbClr val="212D38"/>
                </a:solidFill>
                <a:latin typeface="Arial"/>
                <a:cs typeface="Arial"/>
              </a:rPr>
              <a:t>Annese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, Anna </a:t>
            </a:r>
            <a:r>
              <a:rPr lang="it-IT" sz="1400" dirty="0">
                <a:solidFill>
                  <a:srgbClr val="212D38"/>
                </a:solidFill>
                <a:latin typeface="Arial"/>
                <a:cs typeface="Arial"/>
              </a:rPr>
              <a:t>Antonacci, 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Mariangela Dell’Orco, Cecilia T.F. Gigante, Rosa Rita </a:t>
            </a:r>
            <a:r>
              <a:rPr lang="it-IT" sz="1400" spc="-5" dirty="0" err="1">
                <a:solidFill>
                  <a:srgbClr val="212D38"/>
                </a:solidFill>
                <a:latin typeface="Arial"/>
                <a:cs typeface="Arial"/>
              </a:rPr>
              <a:t>Ingravalle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, </a:t>
            </a:r>
            <a:r>
              <a:rPr lang="it-IT" sz="1400" dirty="0">
                <a:solidFill>
                  <a:srgbClr val="212D38"/>
                </a:solidFill>
                <a:latin typeface="Arial"/>
                <a:cs typeface="Arial"/>
              </a:rPr>
              <a:t>Francesca</a:t>
            </a:r>
            <a:r>
              <a:rPr lang="it-IT" sz="1400" spc="2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400" spc="-5" dirty="0" err="1">
                <a:solidFill>
                  <a:srgbClr val="212D38"/>
                </a:solidFill>
                <a:latin typeface="Arial"/>
                <a:cs typeface="Arial"/>
              </a:rPr>
              <a:t>Landriscina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, Maria Liuzzi, Rosa Angela </a:t>
            </a:r>
            <a:r>
              <a:rPr lang="it-IT" sz="1400" spc="-5" dirty="0" err="1">
                <a:solidFill>
                  <a:srgbClr val="212D38"/>
                </a:solidFill>
                <a:latin typeface="Arial"/>
                <a:cs typeface="Arial"/>
              </a:rPr>
              <a:t>Mastromarino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, Elisabetta </a:t>
            </a:r>
            <a:r>
              <a:rPr lang="it-IT" sz="1400" spc="-5" dirty="0" err="1">
                <a:solidFill>
                  <a:srgbClr val="212D38"/>
                </a:solidFill>
                <a:latin typeface="Arial"/>
                <a:cs typeface="Arial"/>
              </a:rPr>
              <a:t>Mastrototaro</a:t>
            </a:r>
            <a:r>
              <a:rPr lang="it-IT" sz="1400" spc="-5" dirty="0">
                <a:solidFill>
                  <a:srgbClr val="212D38"/>
                </a:solidFill>
                <a:latin typeface="Arial"/>
                <a:cs typeface="Arial"/>
              </a:rPr>
              <a:t>, Giulio Terrone</a:t>
            </a:r>
            <a:endParaRPr lang="it-IT" sz="1400" dirty="0">
              <a:latin typeface="Arial"/>
              <a:cs typeface="Arial"/>
            </a:endParaRPr>
          </a:p>
          <a:p>
            <a:pPr marL="30480">
              <a:spcBef>
                <a:spcPts val="1915"/>
              </a:spcBef>
            </a:pPr>
            <a:r>
              <a:rPr lang="it-IT" sz="1100" b="1" dirty="0">
                <a:solidFill>
                  <a:srgbClr val="212D38"/>
                </a:solidFill>
                <a:latin typeface="Arial"/>
                <a:cs typeface="Arial"/>
              </a:rPr>
              <a:t>Commissione </a:t>
            </a:r>
            <a:r>
              <a:rPr lang="it-IT" sz="1100" b="1" spc="-10" dirty="0">
                <a:solidFill>
                  <a:srgbClr val="212D38"/>
                </a:solidFill>
                <a:latin typeface="Arial"/>
                <a:cs typeface="Arial"/>
              </a:rPr>
              <a:t>PTOF </a:t>
            </a:r>
            <a:r>
              <a:rPr lang="it-IT" sz="1100" dirty="0">
                <a:solidFill>
                  <a:srgbClr val="212D38"/>
                </a:solidFill>
                <a:latin typeface="Arial"/>
                <a:cs typeface="Arial"/>
              </a:rPr>
              <a:t>- compiti:</a:t>
            </a:r>
            <a:endParaRPr lang="it-IT" sz="1100" dirty="0">
              <a:latin typeface="Arial"/>
              <a:cs typeface="Arial"/>
            </a:endParaRPr>
          </a:p>
          <a:p>
            <a:pPr marL="164465" marR="5080" indent="-133985">
              <a:spcBef>
                <a:spcPts val="635"/>
              </a:spcBef>
              <a:buChar char="-"/>
              <a:tabLst>
                <a:tab pos="166370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esaminare le proposte progettuali pervenute, valutandone la coerenza con le finalità dell’istituzione  scolastica;</a:t>
            </a:r>
            <a:endParaRPr lang="it-IT" sz="1100" dirty="0">
              <a:latin typeface="Arial"/>
              <a:cs typeface="Arial"/>
            </a:endParaRPr>
          </a:p>
          <a:p>
            <a:pPr marL="165735" indent="-135255">
              <a:spcBef>
                <a:spcPts val="505"/>
              </a:spcBef>
              <a:buChar char="-"/>
              <a:tabLst>
                <a:tab pos="166370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predisporre un prospetto riepilogativo da </a:t>
            </a:r>
            <a:r>
              <a:rPr lang="it-IT" sz="1100" dirty="0">
                <a:solidFill>
                  <a:srgbClr val="212D38"/>
                </a:solidFill>
                <a:latin typeface="Arial"/>
                <a:cs typeface="Arial"/>
              </a:rPr>
              <a:t>sottoporre </a:t>
            </a: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al Collegio dei</a:t>
            </a:r>
            <a:r>
              <a:rPr lang="it-IT" sz="1100" spc="6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docenti.</a:t>
            </a:r>
            <a:endParaRPr lang="it-IT" sz="1100" dirty="0">
              <a:latin typeface="Arial"/>
              <a:cs typeface="Arial"/>
            </a:endParaRPr>
          </a:p>
          <a:p>
            <a:pPr marL="30480">
              <a:spcBef>
                <a:spcPts val="540"/>
              </a:spcBef>
            </a:pPr>
            <a:r>
              <a:rPr lang="it-IT" sz="1100" b="1" dirty="0">
                <a:solidFill>
                  <a:srgbClr val="212D38"/>
                </a:solidFill>
                <a:latin typeface="Arial"/>
                <a:cs typeface="Arial"/>
              </a:rPr>
              <a:t>Commissioni Visite </a:t>
            </a:r>
            <a:r>
              <a:rPr lang="it-IT" sz="1100" b="1" spc="-5" dirty="0">
                <a:solidFill>
                  <a:srgbClr val="212D38"/>
                </a:solidFill>
                <a:latin typeface="Arial"/>
                <a:cs typeface="Arial"/>
              </a:rPr>
              <a:t>e </a:t>
            </a:r>
            <a:r>
              <a:rPr lang="it-IT" sz="1100" b="1" dirty="0">
                <a:solidFill>
                  <a:srgbClr val="212D38"/>
                </a:solidFill>
                <a:latin typeface="Arial"/>
                <a:cs typeface="Arial"/>
              </a:rPr>
              <a:t>viaggi di istruzione, </a:t>
            </a:r>
            <a:r>
              <a:rPr lang="it-IT" sz="1100" b="1" spc="-5" dirty="0">
                <a:solidFill>
                  <a:srgbClr val="212D38"/>
                </a:solidFill>
                <a:latin typeface="Arial"/>
                <a:cs typeface="Arial"/>
              </a:rPr>
              <a:t>Teatro e cinema e </a:t>
            </a:r>
            <a:r>
              <a:rPr lang="it-IT" sz="1100" b="1" dirty="0">
                <a:solidFill>
                  <a:srgbClr val="212D38"/>
                </a:solidFill>
                <a:latin typeface="Arial"/>
                <a:cs typeface="Arial"/>
              </a:rPr>
              <a:t>progetti </a:t>
            </a:r>
            <a:r>
              <a:rPr lang="it-IT" sz="1100" b="1" spc="-5" dirty="0">
                <a:solidFill>
                  <a:srgbClr val="212D38"/>
                </a:solidFill>
                <a:latin typeface="Arial"/>
                <a:cs typeface="Arial"/>
              </a:rPr>
              <a:t>Erasmus+ </a:t>
            </a:r>
            <a:r>
              <a:rPr lang="it-IT" sz="1100" dirty="0">
                <a:solidFill>
                  <a:srgbClr val="212D38"/>
                </a:solidFill>
                <a:latin typeface="Arial"/>
                <a:cs typeface="Arial"/>
              </a:rPr>
              <a:t>-</a:t>
            </a:r>
            <a:r>
              <a:rPr lang="it-IT" sz="1100" spc="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100" dirty="0">
                <a:solidFill>
                  <a:srgbClr val="212D38"/>
                </a:solidFill>
                <a:latin typeface="Arial"/>
                <a:cs typeface="Arial"/>
              </a:rPr>
              <a:t>compiti:</a:t>
            </a:r>
            <a:endParaRPr lang="it-IT" sz="1100" dirty="0">
              <a:latin typeface="Arial"/>
              <a:cs typeface="Arial"/>
            </a:endParaRPr>
          </a:p>
          <a:p>
            <a:pPr marL="165735" indent="-135255">
              <a:spcBef>
                <a:spcPts val="540"/>
              </a:spcBef>
              <a:buChar char="-"/>
              <a:tabLst>
                <a:tab pos="166370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esaminare le proposte pervenute alla scuola da parte delle diverse agenzie coerenti con il</a:t>
            </a:r>
            <a:r>
              <a:rPr lang="it-IT" sz="1100" spc="300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PTOF;</a:t>
            </a:r>
            <a:endParaRPr lang="it-IT" sz="1100" dirty="0">
              <a:latin typeface="Arial"/>
              <a:cs typeface="Arial"/>
            </a:endParaRPr>
          </a:p>
          <a:p>
            <a:pPr marL="165735" indent="-135255">
              <a:buChar char="-"/>
              <a:tabLst>
                <a:tab pos="166370" algn="l"/>
              </a:tabLst>
            </a:pPr>
            <a:r>
              <a:rPr lang="it-IT" sz="1100" spc="-5" dirty="0">
                <a:solidFill>
                  <a:srgbClr val="212D38"/>
                </a:solidFill>
                <a:latin typeface="Arial"/>
                <a:cs typeface="Arial"/>
              </a:rPr>
              <a:t>predisporre un prospetto riepilogativo da fornire ai consigli di</a:t>
            </a:r>
            <a:r>
              <a:rPr lang="it-IT" sz="1100" spc="65" dirty="0">
                <a:solidFill>
                  <a:srgbClr val="212D38"/>
                </a:solidFill>
                <a:latin typeface="Arial"/>
                <a:cs typeface="Arial"/>
              </a:rPr>
              <a:t> </a:t>
            </a:r>
            <a:r>
              <a:rPr lang="it-IT" sz="1100" dirty="0">
                <a:solidFill>
                  <a:srgbClr val="212D38"/>
                </a:solidFill>
                <a:latin typeface="Arial"/>
                <a:cs typeface="Arial"/>
              </a:rPr>
              <a:t>classe.</a:t>
            </a:r>
            <a:endParaRPr lang="it-IT" sz="1100" dirty="0">
              <a:latin typeface="Arial"/>
              <a:cs typeface="Arial"/>
            </a:endParaRPr>
          </a:p>
        </p:txBody>
      </p:sp>
      <p:pic>
        <p:nvPicPr>
          <p:cNvPr id="9" name="Elemento grafico 8" descr="Casa">
            <a:hlinkClick r:id="rId5" action="ppaction://hlinksldjump"/>
            <a:extLst>
              <a:ext uri="{FF2B5EF4-FFF2-40B4-BE49-F238E27FC236}">
                <a16:creationId xmlns:a16="http://schemas.microsoft.com/office/drawing/2014/main" id="{38248AEB-2813-4889-9899-CC08AA5BA2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0120" y="6981825"/>
            <a:ext cx="315184" cy="3151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5312</Words>
  <Application>Microsoft Office PowerPoint</Application>
  <PresentationFormat>Personalizzato</PresentationFormat>
  <Paragraphs>332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Office Theme</vt:lpstr>
      <vt:lpstr>ORGANIGRAMMA  FUNZIONIGRAMMA</vt:lpstr>
      <vt:lpstr>DIRIGENTE SCOLASTICO prof.ssa Lucia Scarcelli</vt:lpstr>
      <vt:lpstr>DIRETTORE DEI SERVIZI GENERALI E  AMMINISTRATIVI dott.ssa Cinzia Cocola</vt:lpstr>
      <vt:lpstr>COLLABORATORI DEL DIRIGENTE</vt:lpstr>
      <vt:lpstr>FUNZIONI STRUMENTALI professoresse Maria Pia Facchini, Graziamaria Labianca, Mariangela Dell’Orco, Cecilia T.F. Gigante</vt:lpstr>
      <vt:lpstr>ANIMATORE DIGITALE e TEAM PER L’INNOVAZIONE DIGITALE</vt:lpstr>
      <vt:lpstr>DOCENTI</vt:lpstr>
      <vt:lpstr>DIPARTIMENTI</vt:lpstr>
      <vt:lpstr>COMMISSIONI</vt:lpstr>
      <vt:lpstr>GRUPPO DI LAVORO PER  L’INCLUSIONE (GLI)</vt:lpstr>
      <vt:lpstr>CONSIGLIO DI CLASSE coordinatori e segretari dei consigli di classe</vt:lpstr>
      <vt:lpstr>RESPONSABILI DI LABORATORIO Professori Roberto Olivieri (laboratorio informatica)           Maria Liuzzi (laboratorio scientifico) Antonio Cucumazzo (laboratorio musicale) Elisabetta Mastrototaro (laboratorio linguistico) Domenica Baldini (attrezzi palestra)</vt:lpstr>
      <vt:lpstr>NUCLEO INTERNO DI VALUTAZIONE</vt:lpstr>
      <vt:lpstr>REFERENTI</vt:lpstr>
      <vt:lpstr>COMITATO DI VALUTAZIONE</vt:lpstr>
      <vt:lpstr>ASSISTENTI AMMINISTRATIVI</vt:lpstr>
      <vt:lpstr>COLLABORATORI SCOLASTICI</vt:lpstr>
      <vt:lpstr>CONSIGLIO D’ISTITUTO</vt:lpstr>
      <vt:lpstr>GIUNTA ESECUTIVA</vt:lpstr>
      <vt:lpstr>RESPONSABILE DEL SERVIZIO DI  PREVENZIONE E PROTEZIONE Prof. Giuseppe Labombarda</vt:lpstr>
      <vt:lpstr>MEDICO COMPETENTE</vt:lpstr>
      <vt:lpstr>RAPPRESENTANTE DEI LAVORATORI  PER LA SCICUREZZA Prof.ssa Marina Provino</vt:lpstr>
      <vt:lpstr>ADDETTO AI SERVIZI DI  PREVENZIONE E PROTEZIONE Prof. Roberto Olivieri</vt:lpstr>
      <vt:lpstr>COORDINATORE EMERGENZE</vt:lpstr>
      <vt:lpstr>ADDETTI ANTINCENDIO ED  EMERGENZA Proff. Asciano Filippo, Gervasio Riccardo, Cavallo Antonio, Terrone Giulio (Salnitro) Prof. de Pinto (Ferraris)</vt:lpstr>
      <vt:lpstr>ADDETTI AL PRIMO SOCCORSO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ORGANIGRAMMA_FUNZIONIGRAMMA.CDR</dc:title>
  <dc:creator>MESSINAAM</dc:creator>
  <cp:lastModifiedBy>MESSINA</cp:lastModifiedBy>
  <cp:revision>49</cp:revision>
  <dcterms:created xsi:type="dcterms:W3CDTF">2021-06-23T11:54:41Z</dcterms:created>
  <dcterms:modified xsi:type="dcterms:W3CDTF">2021-10-15T21:38:45Z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2017-12-14T00:00:00Z</vt:filetime>
  </property>
  <property fmtid="{D5CDD505-2E9C-101B-9397-08002B2CF9AE}" pid="3" name="Creator">
    <vt:lpwstr>CorelDRAW Versione 12.0</vt:lpwstr>
  </property>
  <property fmtid="{D5CDD505-2E9C-101B-9397-08002B2CF9AE}" pid="4" name="LastSaved">
    <vt:filetime>2021-06-23T00:00:00Z</vt:filetime>
  </property>
</Properties>
</file>